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56" r:id="rId3"/>
    <p:sldId id="257" r:id="rId4"/>
    <p:sldId id="281" r:id="rId5"/>
    <p:sldId id="259" r:id="rId6"/>
    <p:sldId id="260" r:id="rId7"/>
    <p:sldId id="273" r:id="rId8"/>
    <p:sldId id="272" r:id="rId9"/>
    <p:sldId id="283" r:id="rId10"/>
    <p:sldId id="271" r:id="rId11"/>
    <p:sldId id="262" r:id="rId12"/>
    <p:sldId id="263" r:id="rId13"/>
    <p:sldId id="275" r:id="rId14"/>
    <p:sldId id="277" r:id="rId15"/>
    <p:sldId id="264" r:id="rId16"/>
    <p:sldId id="274" r:id="rId17"/>
    <p:sldId id="265" r:id="rId18"/>
    <p:sldId id="276" r:id="rId19"/>
    <p:sldId id="279" r:id="rId20"/>
    <p:sldId id="285" r:id="rId21"/>
    <p:sldId id="266" r:id="rId22"/>
    <p:sldId id="284" r:id="rId23"/>
    <p:sldId id="267" r:id="rId24"/>
    <p:sldId id="268" r:id="rId25"/>
    <p:sldId id="280" r:id="rId26"/>
    <p:sldId id="269" r:id="rId27"/>
    <p:sldId id="278" r:id="rId28"/>
    <p:sldId id="289" r:id="rId29"/>
    <p:sldId id="290" r:id="rId30"/>
    <p:sldId id="288"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kagit.instructure.com/courses/11430/files/1519290/download?verifier=W3WCLtqHBPxPlcXlaH6OiUkTaJrKlac2ulFiPas8&amp;wrap=1" TargetMode="External"/><Relationship Id="rId2" Type="http://schemas.openxmlformats.org/officeDocument/2006/relationships/hyperlink" Target="https://skagit.instructure.com/courses/11430/pages/culture-concept" TargetMode="External"/><Relationship Id="rId1" Type="http://schemas.openxmlformats.org/officeDocument/2006/relationships/slideLayout" Target="../slideLayouts/slideLayout7.xml"/><Relationship Id="rId4" Type="http://schemas.openxmlformats.org/officeDocument/2006/relationships/hyperlink" Target="https://skagit.instructure.com/courses/11430/assignments/18296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New_Amsterdam" TargetMode="External"/><Relationship Id="rId3" Type="http://schemas.openxmlformats.org/officeDocument/2006/relationships/image" Target="../media/image9.png"/><Relationship Id="rId7" Type="http://schemas.openxmlformats.org/officeDocument/2006/relationships/hyperlink" Target="https://en.wikipedia.org/wiki/Lenape"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en.wikipedia.org/wiki/Navesink_tribe" TargetMode="External"/><Relationship Id="rId11" Type="http://schemas.openxmlformats.org/officeDocument/2006/relationships/hyperlink" Target="https://en.wikipedia.org/wiki/Brooklyn" TargetMode="External"/><Relationship Id="rId5" Type="http://schemas.openxmlformats.org/officeDocument/2006/relationships/hyperlink" Target="https://en.wikipedia.org/wiki/Sandy_Hook" TargetMode="External"/><Relationship Id="rId10" Type="http://schemas.openxmlformats.org/officeDocument/2006/relationships/hyperlink" Target="https://en.wikipedia.org/wiki/Coney_Island" TargetMode="External"/><Relationship Id="rId4" Type="http://schemas.openxmlformats.org/officeDocument/2006/relationships/hyperlink" Target="https://en.wikipedia.org/wiki/Penelope_Stout#cite_note-3" TargetMode="External"/><Relationship Id="rId9" Type="http://schemas.openxmlformats.org/officeDocument/2006/relationships/hyperlink" Target="https://en.wikipedia.org/wiki/Gravesend,_Brookly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Rowley,_Massachusetts"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avalwarcollegemuseum.blogspot.com/2010/07/perry-family-of-newport.html" TargetMode="External"/><Relationship Id="rId1" Type="http://schemas.openxmlformats.org/officeDocument/2006/relationships/slideLayout" Target="../slideLayouts/slideLayout4.xml"/><Relationship Id="rId4" Type="http://schemas.openxmlformats.org/officeDocument/2006/relationships/hyperlink" Target="https://newengland.com/yankee-magazine/travel/samuel-e-perry-grist-mil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ps.gov/york/learn/historyculture/moore-house.htm"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en.m.wikipedia.org/wiki/Bacon's_Rebell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Homestead_Act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pedia.org/wiki/Will_Roger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itannica.com/topic/Highland-Clearances" TargetMode="Externa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https://www.undiscoveredscotland.co.uk/usscotfax/history/clearances.html" TargetMode="External"/><Relationship Id="rId5" Type="http://schemas.openxmlformats.org/officeDocument/2006/relationships/hyperlink" Target="http://www.scottishhistory.com/articles/highlands/clearances/clearance_page1.html" TargetMode="External"/><Relationship Id="rId4" Type="http://schemas.openxmlformats.org/officeDocument/2006/relationships/hyperlink" Target="https://www.foxfire.org/about-foxfir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77th_Regiment_of_Foot_(Montgomerie's_Highlander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en.wikipedia.org/wiki/Fort_Larned_National_Historic_Site" TargetMode="External"/><Relationship Id="rId5" Type="http://schemas.openxmlformats.org/officeDocument/2006/relationships/hyperlink" Target="https://en.wikipedia.org/wiki/Homestead_Acts" TargetMode="External"/><Relationship Id="rId4" Type="http://schemas.openxmlformats.org/officeDocument/2006/relationships/hyperlink" Target="https://warfarehistorynetwork.com/daily/military-history/rogers-rangers-the-battle-of-labarbue-cree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oc.gov/exhibits/religion/rel01.html"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hyperlink" Target="https://skagit.instructure.com/courses/11430"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Nazi" TargetMode="External"/><Relationship Id="rId3" Type="http://schemas.openxmlformats.org/officeDocument/2006/relationships/hyperlink" Target="https://en.wikipedia.org/wiki/Port_of_Hamburg" TargetMode="External"/><Relationship Id="rId7" Type="http://schemas.openxmlformats.org/officeDocument/2006/relationships/hyperlink" Target="https://en.wikipedia.org/wiki/Gustav_Schr%C3%B6der"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en.wikipedia.org/wiki/Ocean_liner" TargetMode="External"/><Relationship Id="rId11" Type="http://schemas.openxmlformats.org/officeDocument/2006/relationships/hyperlink" Target="https://en.wikipedia.org/wiki/MS_St._Louis" TargetMode="External"/><Relationship Id="rId5" Type="http://schemas.openxmlformats.org/officeDocument/2006/relationships/image" Target="../media/image24.png"/><Relationship Id="rId10" Type="http://schemas.openxmlformats.org/officeDocument/2006/relationships/hyperlink" Target="https://en.wikipedia.org/wiki/MS_St._Louis#cite_note-2" TargetMode="External"/><Relationship Id="rId4" Type="http://schemas.openxmlformats.org/officeDocument/2006/relationships/image" Target="../media/image23.jpeg"/><Relationship Id="rId9" Type="http://schemas.openxmlformats.org/officeDocument/2006/relationships/hyperlink" Target="https://en.wikipedia.org/wiki/Extermination_cam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averyandremembrance.org/articles/article/?id=A0056"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Green_Book_(film)#cite_note-6" TargetMode="External"/><Relationship Id="rId2" Type="http://schemas.openxmlformats.org/officeDocument/2006/relationships/hyperlink" Target="https://en.wikipedia.org/wiki/Nick_Vallelonga" TargetMode="External"/><Relationship Id="rId1" Type="http://schemas.openxmlformats.org/officeDocument/2006/relationships/slideLayout" Target="../slideLayouts/slideLayout2.xml"/><Relationship Id="rId5" Type="http://schemas.openxmlformats.org/officeDocument/2006/relationships/hyperlink" Target="https://en.wikipedia.org/wiki/Green_Book_(film)" TargetMode="Externa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www.kansashistory.us/cimchron.html" TargetMode="Externa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Oklahoma_Panhandl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ti-immigrant.weebly.com/1920s-resurgence.html"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en.wikipedia.org/wiki/Immigration_Act_of_1924"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www.nbcnews.com/id/24714378/ns/us_news-gut_check/t/s-s-immigration-defining-whiteness/#.XFjRzFzYrDc"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www.khanacademy.org/humanities/us-history/rise-to-world-power/1920s-america/a/transformation-and-backlash-cnx" TargetMode="Externa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pecial:BookSources/0-395-92721-8"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hyperlink" Target="https://en.wikipedia.org/wiki/The_Namesak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www.ethnologue.com/country/U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igrationpolicy.org/research/TCM-canadian-exceptionalism"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globalnews.ca/news/3836805/340k-immigrants-per-year-by-2020-government-unveils-new-immigration-targets/" TargetMode="External"/><Relationship Id="rId5" Type="http://schemas.openxmlformats.org/officeDocument/2006/relationships/hyperlink" Target="https://www.nytimes.com/2017/06/28/opinion/canada-immigration-policy-trump.html" TargetMode="External"/><Relationship Id="rId4" Type="http://schemas.openxmlformats.org/officeDocument/2006/relationships/hyperlink" Target="http://www.torontosun.com/news/canada/2011/01/11/16850306.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drive/u/0/folders/0BzAxreAuL2eDOGtjN3RQTXpHMm8" TargetMode="External"/><Relationship Id="rId2" Type="http://schemas.openxmlformats.org/officeDocument/2006/relationships/hyperlink" Target="https://drive.google.com/drive/u/0/folders/0BzAxreAuL2eDb0VZM0lwUHV2cTQ" TargetMode="External"/><Relationship Id="rId1" Type="http://schemas.openxmlformats.org/officeDocument/2006/relationships/slideLayout" Target="../slideLayouts/slideLayout2.xml"/><Relationship Id="rId4" Type="http://schemas.openxmlformats.org/officeDocument/2006/relationships/hyperlink" Target="https://www.ancestry.com/family-tree/tree/12795042/famil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Pendulum_clock" TargetMode="Externa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en.m.wikipedia.org/wiki/Dutch_Empire" TargetMode="External"/><Relationship Id="rId3" Type="http://schemas.openxmlformats.org/officeDocument/2006/relationships/hyperlink" Target="https://en.m.wikipedia.org/wiki/New_Netherland" TargetMode="External"/><Relationship Id="rId7" Type="http://schemas.openxmlformats.org/officeDocument/2006/relationships/hyperlink" Target="https://en.m.wikipedia.org/wiki/Representative_democracy" TargetMode="External"/><Relationship Id="rId2" Type="http://schemas.openxmlformats.org/officeDocument/2006/relationships/hyperlink" Target="https://en.m.wikipedia.org/wiki/Netherlands" TargetMode="External"/><Relationship Id="rId1" Type="http://schemas.openxmlformats.org/officeDocument/2006/relationships/slideLayout" Target="../slideLayouts/slideLayout7.xml"/><Relationship Id="rId6" Type="http://schemas.openxmlformats.org/officeDocument/2006/relationships/hyperlink" Target="https://en.m.wikipedia.org/wiki/Eight_Men" TargetMode="External"/><Relationship Id="rId5" Type="http://schemas.openxmlformats.org/officeDocument/2006/relationships/hyperlink" Target="https://en.m.wikipedia.org/wiki/Staten_Island" TargetMode="External"/><Relationship Id="rId4" Type="http://schemas.openxmlformats.org/officeDocument/2006/relationships/hyperlink" Target="https://en.m.wikipedia.org/wiki/Patroon" TargetMode="External"/><Relationship Id="rId9" Type="http://schemas.openxmlformats.org/officeDocument/2006/relationships/hyperlink" Target="https://en.m.wikipedia.org/wiki/Cornelis_Mely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m.wikipedia.org/wiki/Staten_Island_Borough_Hal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en.m.wikipedia.org/wiki/New_Haven_Colony" TargetMode="External"/><Relationship Id="rId5" Type="http://schemas.openxmlformats.org/officeDocument/2006/relationships/hyperlink" Target="https://en.m.wikipedia.org/wiki/Cornelis_Melyn#cite_note-8" TargetMode="External"/><Relationship Id="rId4" Type="http://schemas.openxmlformats.org/officeDocument/2006/relationships/hyperlink" Target="https://en.m.wikipedia.org/w/index.php?title=Frederick_Charles_Stahr&amp;action=edit&amp;redlink=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eartofconeyisland.com/early-coney-island-history.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6C812F3-8BDC-4910-8711-C6428C22CBFE}"/>
              </a:ext>
            </a:extLst>
          </p:cNvPr>
          <p:cNvGraphicFramePr>
            <a:graphicFrameLocks noGrp="1"/>
          </p:cNvGraphicFramePr>
          <p:nvPr>
            <p:extLst>
              <p:ext uri="{D42A27DB-BD31-4B8C-83A1-F6EECF244321}">
                <p14:modId xmlns:p14="http://schemas.microsoft.com/office/powerpoint/2010/main" val="1207306144"/>
              </p:ext>
            </p:extLst>
          </p:nvPr>
        </p:nvGraphicFramePr>
        <p:xfrm>
          <a:off x="529079" y="3927122"/>
          <a:ext cx="8648789" cy="2832045"/>
        </p:xfrm>
        <a:graphic>
          <a:graphicData uri="http://schemas.openxmlformats.org/drawingml/2006/table">
            <a:tbl>
              <a:tblPr/>
              <a:tblGrid>
                <a:gridCol w="7637545">
                  <a:extLst>
                    <a:ext uri="{9D8B030D-6E8A-4147-A177-3AD203B41FA5}">
                      <a16:colId xmlns:a16="http://schemas.microsoft.com/office/drawing/2014/main" val="2568138594"/>
                    </a:ext>
                  </a:extLst>
                </a:gridCol>
                <a:gridCol w="1011244">
                  <a:extLst>
                    <a:ext uri="{9D8B030D-6E8A-4147-A177-3AD203B41FA5}">
                      <a16:colId xmlns:a16="http://schemas.microsoft.com/office/drawing/2014/main" val="104064966"/>
                    </a:ext>
                  </a:extLst>
                </a:gridCol>
              </a:tblGrid>
              <a:tr h="487126">
                <a:tc>
                  <a:txBody>
                    <a:bodyPr/>
                    <a:lstStyle/>
                    <a:p>
                      <a:r>
                        <a:rPr lang="en-US" sz="1800" b="1" i="0" kern="1200" dirty="0">
                          <a:solidFill>
                            <a:schemeClr val="tx1"/>
                          </a:solidFill>
                          <a:effectLst/>
                          <a:latin typeface="+mn-lt"/>
                          <a:ea typeface="+mn-ea"/>
                          <a:cs typeface="+mn-cs"/>
                        </a:rPr>
                        <a:t>PowerPoint Grading Rubric </a:t>
                      </a:r>
                      <a:endParaRPr lang="en-US" sz="1100" dirty="0">
                        <a:effectLst/>
                      </a:endParaRPr>
                    </a:p>
                    <a:p>
                      <a:endParaRPr lang="en-US" sz="1100" dirty="0">
                        <a:effectLst/>
                      </a:endParaRPr>
                    </a:p>
                    <a:p>
                      <a:r>
                        <a:rPr lang="en-US" sz="1100" dirty="0">
                          <a:effectLst/>
                        </a:rPr>
                        <a:t>Clearly/Creatively Introduced Concept/Topic</a:t>
                      </a:r>
                    </a:p>
                  </a:txBody>
                  <a:tcPr marL="11179" marR="11179" marT="11179" marB="11179" anchor="ctr">
                    <a:lnL>
                      <a:noFill/>
                    </a:lnL>
                    <a:lnR>
                      <a:noFill/>
                    </a:lnR>
                    <a:lnT>
                      <a:noFill/>
                    </a:lnT>
                    <a:lnB>
                      <a:noFill/>
                    </a:lnB>
                    <a:solidFill>
                      <a:srgbClr val="FFFFFF"/>
                    </a:solidFill>
                  </a:tcPr>
                </a:tc>
                <a:tc>
                  <a:txBody>
                    <a:bodyPr/>
                    <a:lstStyle/>
                    <a:p>
                      <a:r>
                        <a:rPr lang="en-US" sz="1100">
                          <a:effectLst/>
                        </a:rPr>
                        <a:t>0-2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805990838"/>
                  </a:ext>
                </a:extLst>
              </a:tr>
              <a:tr h="292717">
                <a:tc>
                  <a:txBody>
                    <a:bodyPr/>
                    <a:lstStyle/>
                    <a:p>
                      <a:r>
                        <a:rPr lang="en-US" sz="1100" dirty="0">
                          <a:effectLst/>
                        </a:rPr>
                        <a:t>Literature Review (Scholarly articles, proper APA or MLA format, [https://en.wikipedia.org/wiki/APA_style ]</a:t>
                      </a:r>
                      <a:br>
                        <a:rPr lang="en-US" sz="1100" dirty="0">
                          <a:effectLst/>
                        </a:rPr>
                      </a:br>
                      <a:r>
                        <a:rPr lang="en-US" sz="1100" dirty="0">
                          <a:effectLst/>
                        </a:rPr>
                        <a:t>Thorough information / Solid explanations &amp; definitions, minimum 3 sources)</a:t>
                      </a:r>
                    </a:p>
                  </a:txBody>
                  <a:tcPr marL="11179" marR="11179" marT="11179" marB="11179" anchor="ctr">
                    <a:lnL>
                      <a:noFill/>
                    </a:lnL>
                    <a:lnR>
                      <a:noFill/>
                    </a:lnR>
                    <a:lnT>
                      <a:noFill/>
                    </a:lnT>
                    <a:lnB>
                      <a:noFill/>
                    </a:lnB>
                    <a:solidFill>
                      <a:srgbClr val="FFFFFF"/>
                    </a:solidFill>
                  </a:tcPr>
                </a:tc>
                <a:tc>
                  <a:txBody>
                    <a:bodyPr/>
                    <a:lstStyle/>
                    <a:p>
                      <a:r>
                        <a:rPr lang="en-US" sz="1100">
                          <a:effectLst/>
                        </a:rPr>
                        <a:t>0-6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1344739309"/>
                  </a:ext>
                </a:extLst>
              </a:tr>
              <a:tr h="151081">
                <a:tc>
                  <a:txBody>
                    <a:bodyPr/>
                    <a:lstStyle/>
                    <a:p>
                      <a:r>
                        <a:rPr lang="en-US" sz="1100">
                          <a:effectLst/>
                        </a:rPr>
                        <a:t>Thesis statement clearly stated after literature review</a:t>
                      </a:r>
                    </a:p>
                  </a:txBody>
                  <a:tcPr marL="11179" marR="11179" marT="11179" marB="11179" anchor="ctr">
                    <a:lnL>
                      <a:noFill/>
                    </a:lnL>
                    <a:lnR>
                      <a:noFill/>
                    </a:lnR>
                    <a:lnT>
                      <a:noFill/>
                    </a:lnT>
                    <a:lnB>
                      <a:noFill/>
                    </a:lnB>
                    <a:solidFill>
                      <a:srgbClr val="FFFFFF"/>
                    </a:solidFill>
                  </a:tcPr>
                </a:tc>
                <a:tc>
                  <a:txBody>
                    <a:bodyPr/>
                    <a:lstStyle/>
                    <a:p>
                      <a:r>
                        <a:rPr lang="en-US" sz="1100">
                          <a:effectLst/>
                        </a:rPr>
                        <a:t>0-2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88908784"/>
                  </a:ext>
                </a:extLst>
              </a:tr>
              <a:tr h="575989">
                <a:tc>
                  <a:txBody>
                    <a:bodyPr/>
                    <a:lstStyle/>
                    <a:p>
                      <a:r>
                        <a:rPr lang="en-US" sz="1100" dirty="0">
                          <a:effectLst/>
                        </a:rPr>
                        <a:t>Concept clearly, continuously, and creatively illustrated by using evidence gained through further research (cited sources, provided specific examples </a:t>
                      </a:r>
                      <a:br>
                        <a:rPr lang="en-US" sz="1100" dirty="0">
                          <a:effectLst/>
                        </a:rPr>
                      </a:br>
                      <a:r>
                        <a:rPr lang="en-US" sz="1100" dirty="0">
                          <a:effectLst/>
                        </a:rPr>
                        <a:t>to support general statements), provided a mix of text and images, </a:t>
                      </a:r>
                      <a:br>
                        <a:rPr lang="en-US" sz="1100" dirty="0">
                          <a:effectLst/>
                        </a:rPr>
                      </a:br>
                      <a:r>
                        <a:rPr lang="en-US" sz="1100" dirty="0">
                          <a:effectLst/>
                        </a:rPr>
                        <a:t>effective narrative (power-point stands on its own - no vocal explanation needed)</a:t>
                      </a:r>
                    </a:p>
                  </a:txBody>
                  <a:tcPr marL="11179" marR="11179" marT="11179" marB="11179" anchor="ctr">
                    <a:lnL>
                      <a:noFill/>
                    </a:lnL>
                    <a:lnR>
                      <a:noFill/>
                    </a:lnR>
                    <a:lnT>
                      <a:noFill/>
                    </a:lnT>
                    <a:lnB>
                      <a:noFill/>
                    </a:lnB>
                    <a:solidFill>
                      <a:srgbClr val="FFFFFF"/>
                    </a:solidFill>
                  </a:tcPr>
                </a:tc>
                <a:tc>
                  <a:txBody>
                    <a:bodyPr/>
                    <a:lstStyle/>
                    <a:p>
                      <a:r>
                        <a:rPr lang="en-US" sz="1100">
                          <a:effectLst/>
                        </a:rPr>
                        <a:t>0-8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1106273410"/>
                  </a:ext>
                </a:extLst>
              </a:tr>
              <a:tr h="151081">
                <a:tc>
                  <a:txBody>
                    <a:bodyPr/>
                    <a:lstStyle/>
                    <a:p>
                      <a:r>
                        <a:rPr lang="en-US" sz="1100">
                          <a:effectLst/>
                        </a:rPr>
                        <a:t>Met minimum slide requirements and error free (solid grammar)</a:t>
                      </a:r>
                    </a:p>
                  </a:txBody>
                  <a:tcPr marL="11179" marR="11179" marT="11179" marB="11179" anchor="ctr">
                    <a:lnL>
                      <a:noFill/>
                    </a:lnL>
                    <a:lnR>
                      <a:noFill/>
                    </a:lnR>
                    <a:lnT>
                      <a:noFill/>
                    </a:lnT>
                    <a:lnB>
                      <a:noFill/>
                    </a:lnB>
                    <a:solidFill>
                      <a:srgbClr val="FFFFFF"/>
                    </a:solidFill>
                  </a:tcPr>
                </a:tc>
                <a:tc>
                  <a:txBody>
                    <a:bodyPr/>
                    <a:lstStyle/>
                    <a:p>
                      <a:r>
                        <a:rPr lang="en-US" sz="1100">
                          <a:effectLst/>
                        </a:rPr>
                        <a:t>0-1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2252318494"/>
                  </a:ext>
                </a:extLst>
              </a:tr>
              <a:tr h="275675">
                <a:tc>
                  <a:txBody>
                    <a:bodyPr/>
                    <a:lstStyle/>
                    <a:p>
                      <a:r>
                        <a:rPr lang="en-US" sz="1100">
                          <a:effectLst/>
                        </a:rPr>
                        <a:t>Include a bibliography in proper MLA or APA (if credible websites </a:t>
                      </a:r>
                      <a:br>
                        <a:rPr lang="en-US" sz="1100">
                          <a:effectLst/>
                        </a:rPr>
                      </a:br>
                      <a:r>
                        <a:rPr lang="en-US" sz="1100">
                          <a:effectLst/>
                        </a:rPr>
                        <a:t>are used - included full citation w/ URL)</a:t>
                      </a:r>
                    </a:p>
                  </a:txBody>
                  <a:tcPr marL="11179" marR="11179" marT="11179" marB="11179" anchor="ctr">
                    <a:lnL>
                      <a:noFill/>
                    </a:lnL>
                    <a:lnR>
                      <a:noFill/>
                    </a:lnR>
                    <a:lnT>
                      <a:noFill/>
                    </a:lnT>
                    <a:lnB>
                      <a:noFill/>
                    </a:lnB>
                    <a:solidFill>
                      <a:srgbClr val="FFFFFF"/>
                    </a:solidFill>
                  </a:tcPr>
                </a:tc>
                <a:tc>
                  <a:txBody>
                    <a:bodyPr/>
                    <a:lstStyle/>
                    <a:p>
                      <a:r>
                        <a:rPr lang="en-US" sz="1100">
                          <a:effectLst/>
                        </a:rPr>
                        <a:t>0-1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495924373"/>
                  </a:ext>
                </a:extLst>
              </a:tr>
              <a:tr h="146454">
                <a:tc>
                  <a:txBody>
                    <a:bodyPr/>
                    <a:lstStyle/>
                    <a:p>
                      <a:endParaRPr lang="en-US" sz="1100">
                        <a:effectLst/>
                      </a:endParaRPr>
                    </a:p>
                  </a:txBody>
                  <a:tcPr marL="11179" marR="11179" marT="11179" marB="11179" anchor="ctr">
                    <a:lnL>
                      <a:noFill/>
                    </a:lnL>
                    <a:lnR>
                      <a:noFill/>
                    </a:lnR>
                    <a:lnT>
                      <a:noFill/>
                    </a:lnT>
                    <a:lnB>
                      <a:noFill/>
                    </a:lnB>
                    <a:solidFill>
                      <a:srgbClr val="FFFFFF"/>
                    </a:solidFill>
                  </a:tcPr>
                </a:tc>
                <a:tc>
                  <a:txBody>
                    <a:bodyPr/>
                    <a:lstStyle/>
                    <a:p>
                      <a:endParaRPr lang="en-US" sz="1100">
                        <a:effectLst/>
                      </a:endParaRP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3944623329"/>
                  </a:ext>
                </a:extLst>
              </a:tr>
              <a:tr h="221899">
                <a:tc>
                  <a:txBody>
                    <a:bodyPr/>
                    <a:lstStyle/>
                    <a:p>
                      <a:r>
                        <a:rPr lang="en-US" sz="1100" b="1" i="1">
                          <a:effectLst/>
                        </a:rPr>
                        <a:t>TOTAL</a:t>
                      </a:r>
                      <a:endParaRPr lang="en-US" sz="1100">
                        <a:effectLst/>
                      </a:endParaRPr>
                    </a:p>
                  </a:txBody>
                  <a:tcPr marL="11179" marR="11179" marT="11179" marB="11179" anchor="ctr">
                    <a:lnL>
                      <a:noFill/>
                    </a:lnL>
                    <a:lnR>
                      <a:noFill/>
                    </a:lnR>
                    <a:lnT>
                      <a:noFill/>
                    </a:lnT>
                    <a:lnB>
                      <a:noFill/>
                    </a:lnB>
                    <a:solidFill>
                      <a:srgbClr val="FFFFFF"/>
                    </a:solidFill>
                  </a:tcPr>
                </a:tc>
                <a:tc>
                  <a:txBody>
                    <a:bodyPr/>
                    <a:lstStyle/>
                    <a:p>
                      <a:r>
                        <a:rPr lang="en-US" sz="1100" b="1" i="1" dirty="0">
                          <a:effectLst/>
                        </a:rPr>
                        <a:t>20 points</a:t>
                      </a:r>
                      <a:endParaRPr lang="en-US" sz="1100" dirty="0">
                        <a:effectLst/>
                      </a:endParaRP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782275625"/>
                  </a:ext>
                </a:extLst>
              </a:tr>
            </a:tbl>
          </a:graphicData>
        </a:graphic>
      </p:graphicFrame>
      <p:sp>
        <p:nvSpPr>
          <p:cNvPr id="13" name="Rectangle 12">
            <a:extLst>
              <a:ext uri="{FF2B5EF4-FFF2-40B4-BE49-F238E27FC236}">
                <a16:creationId xmlns:a16="http://schemas.microsoft.com/office/drawing/2014/main" id="{0E4D397F-D0BA-4123-B47F-47DDA7E2C748}"/>
              </a:ext>
            </a:extLst>
          </p:cNvPr>
          <p:cNvSpPr/>
          <p:nvPr/>
        </p:nvSpPr>
        <p:spPr>
          <a:xfrm>
            <a:off x="225778" y="304067"/>
            <a:ext cx="10611555" cy="3970318"/>
          </a:xfrm>
          <a:prstGeom prst="rect">
            <a:avLst/>
          </a:prstGeom>
        </p:spPr>
        <p:txBody>
          <a:bodyPr wrap="square">
            <a:spAutoFit/>
          </a:bodyPr>
          <a:lstStyle/>
          <a:p>
            <a:r>
              <a:rPr lang="en-US" sz="1400" dirty="0">
                <a:solidFill>
                  <a:srgbClr val="2D3B45"/>
                </a:solidFill>
                <a:latin typeface="LatoWeb"/>
              </a:rPr>
              <a:t>Intercultural Concept</a:t>
            </a:r>
          </a:p>
          <a:p>
            <a:r>
              <a:rPr lang="en-US" sz="1400" b="1" i="1" dirty="0">
                <a:solidFill>
                  <a:srgbClr val="2D3B45"/>
                </a:solidFill>
                <a:latin typeface="LatoWeb"/>
              </a:rPr>
              <a:t>Students will create an individual PowerPoint exploring/examining an intercultural concept. </a:t>
            </a:r>
            <a:br>
              <a:rPr lang="en-US" sz="1400" b="1" i="1" dirty="0">
                <a:solidFill>
                  <a:srgbClr val="2D3B45"/>
                </a:solidFill>
                <a:latin typeface="LatoWeb"/>
              </a:rPr>
            </a:br>
            <a:r>
              <a:rPr lang="en-US" sz="1400" b="1" i="1" u="sng" dirty="0">
                <a:solidFill>
                  <a:srgbClr val="2D3B45"/>
                </a:solidFill>
                <a:latin typeface="LatoWeb"/>
                <a:hlinkClick r:id="rId2" tooltip="Culture Concept"/>
              </a:rPr>
              <a:t>View the List of Possible Concepts</a:t>
            </a:r>
            <a:r>
              <a:rPr lang="en-US" sz="1400" b="1" i="1" dirty="0">
                <a:solidFill>
                  <a:srgbClr val="2D3B45"/>
                </a:solidFill>
                <a:latin typeface="LatoWeb"/>
              </a:rPr>
              <a:t>.</a:t>
            </a:r>
            <a:endParaRPr lang="en-US" sz="1400" dirty="0">
              <a:solidFill>
                <a:srgbClr val="2D3B45"/>
              </a:solidFill>
              <a:latin typeface="LatoWeb"/>
            </a:endParaRPr>
          </a:p>
          <a:p>
            <a:r>
              <a:rPr lang="en-US" sz="1400" dirty="0">
                <a:solidFill>
                  <a:srgbClr val="2D3B45"/>
                </a:solidFill>
                <a:latin typeface="LatoWeb"/>
              </a:rPr>
              <a:t>The PowerPoint presentation should act as a stand-alone project. All the required information should be included on the slides. </a:t>
            </a:r>
          </a:p>
          <a:p>
            <a:r>
              <a:rPr lang="en-US" sz="1400" dirty="0">
                <a:solidFill>
                  <a:srgbClr val="2D3B45"/>
                </a:solidFill>
                <a:latin typeface="LatoWeb"/>
              </a:rPr>
              <a:t>Introduce your topic creatively in the first slide(s). </a:t>
            </a:r>
          </a:p>
          <a:p>
            <a:r>
              <a:rPr lang="en-US" sz="1400" dirty="0">
                <a:solidFill>
                  <a:srgbClr val="2D3B45"/>
                </a:solidFill>
                <a:latin typeface="LatoWeb"/>
              </a:rPr>
              <a:t>This first part of the PowerPoint should also include a literature review. In the literature review, students need to define and explain the major concept(s) under study with a minimum of three outside and scholarly sources (e.g., books, journals – NOT unknown websites, dictionaries). Cite your sources on slides that contain information gathered from your research. Make sure to use in-text citations when defining key terms.</a:t>
            </a:r>
          </a:p>
          <a:p>
            <a:r>
              <a:rPr lang="en-US" sz="1400" dirty="0">
                <a:solidFill>
                  <a:srgbClr val="2D3B45"/>
                </a:solidFill>
                <a:latin typeface="LatoWeb"/>
              </a:rPr>
              <a:t>The PowerPoint should also contain a thesis statement. The thesis is the main idea of your project. A thesis is an interpretation of your concept, not the concept itself.  It is making an argument.</a:t>
            </a:r>
          </a:p>
          <a:p>
            <a:r>
              <a:rPr lang="en-US" sz="1400" dirty="0">
                <a:solidFill>
                  <a:srgbClr val="2D3B45"/>
                </a:solidFill>
                <a:latin typeface="LatoWeb"/>
              </a:rPr>
              <a:t>The remainder of the project/slides should illustrate and support the thesis by using evidence gained through further research. </a:t>
            </a:r>
          </a:p>
          <a:p>
            <a:r>
              <a:rPr lang="en-US" sz="1400" dirty="0">
                <a:solidFill>
                  <a:srgbClr val="2D3B45"/>
                </a:solidFill>
                <a:latin typeface="LatoWeb"/>
              </a:rPr>
              <a:t>A big difference between a power-point project and simply writing a paper is creativity. Power-point projects should contain a strong mix of text and images.  Many successful past projects included embedded video and hyperlinks to further illustrate the main points.</a:t>
            </a:r>
          </a:p>
          <a:p>
            <a:r>
              <a:rPr lang="en-US" sz="1400" dirty="0">
                <a:solidFill>
                  <a:srgbClr val="2D3B45"/>
                </a:solidFill>
                <a:latin typeface="LatoWeb"/>
              </a:rPr>
              <a:t>Include a slide with your sources in APA or MLA format. This project should be at least 25 slides (not including the sources).</a:t>
            </a:r>
          </a:p>
          <a:p>
            <a:r>
              <a:rPr lang="en-US" sz="1400" b="1" dirty="0">
                <a:solidFill>
                  <a:srgbClr val="FF0000"/>
                </a:solidFill>
                <a:latin typeface="LatoWeb"/>
              </a:rPr>
              <a:t>SAMPLE:</a:t>
            </a:r>
            <a:r>
              <a:rPr lang="en-US" sz="1400" b="1" dirty="0">
                <a:solidFill>
                  <a:srgbClr val="2D3B45"/>
                </a:solidFill>
                <a:latin typeface="LatoWeb"/>
              </a:rPr>
              <a:t> </a:t>
            </a:r>
            <a:r>
              <a:rPr lang="en-US" sz="1400" b="1" u="sng" dirty="0">
                <a:solidFill>
                  <a:srgbClr val="2D3B45"/>
                </a:solidFill>
                <a:latin typeface="LatoWeb"/>
                <a:hlinkClick r:id="rId3" tooltip="xenophobia20.pptx"/>
              </a:rPr>
              <a:t>xenophobia20.pptx</a:t>
            </a:r>
            <a:r>
              <a:rPr lang="en-US" sz="1400" b="1" dirty="0">
                <a:solidFill>
                  <a:srgbClr val="2D3B45"/>
                </a:solidFill>
                <a:latin typeface="LatoWeb"/>
                <a:hlinkClick r:id="rId4"/>
              </a:rPr>
              <a:t>Actions</a:t>
            </a:r>
            <a:endParaRPr lang="en-US" sz="1400" b="1" dirty="0">
              <a:solidFill>
                <a:srgbClr val="2D3B45"/>
              </a:solidFill>
              <a:latin typeface="LatoWeb"/>
            </a:endParaRPr>
          </a:p>
          <a:p>
            <a:br>
              <a:rPr lang="en-US" sz="1400" dirty="0"/>
            </a:br>
            <a:endParaRPr lang="en-US" sz="1400" dirty="0"/>
          </a:p>
        </p:txBody>
      </p:sp>
      <p:sp>
        <p:nvSpPr>
          <p:cNvPr id="14" name="Rectangle 13">
            <a:extLst>
              <a:ext uri="{FF2B5EF4-FFF2-40B4-BE49-F238E27FC236}">
                <a16:creationId xmlns:a16="http://schemas.microsoft.com/office/drawing/2014/main" id="{C56190FE-C85C-4E43-ADA9-4B7FEC78AB12}"/>
              </a:ext>
            </a:extLst>
          </p:cNvPr>
          <p:cNvSpPr/>
          <p:nvPr/>
        </p:nvSpPr>
        <p:spPr>
          <a:xfrm>
            <a:off x="3783861" y="3927122"/>
            <a:ext cx="5008102" cy="369332"/>
          </a:xfrm>
          <a:prstGeom prst="rect">
            <a:avLst/>
          </a:prstGeom>
        </p:spPr>
        <p:txBody>
          <a:bodyPr wrap="none">
            <a:spAutoFit/>
          </a:bodyPr>
          <a:lstStyle/>
          <a:p>
            <a:r>
              <a:rPr lang="en-US" dirty="0"/>
              <a:t>https://en.wikipedia.org/wiki/MLA_Handbook</a:t>
            </a:r>
          </a:p>
        </p:txBody>
      </p:sp>
    </p:spTree>
    <p:extLst>
      <p:ext uri="{BB962C8B-B14F-4D97-AF65-F5344CB8AC3E}">
        <p14:creationId xmlns:p14="http://schemas.microsoft.com/office/powerpoint/2010/main" val="372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1054A2-73F2-4481-92DB-4D8B8B28380F}"/>
              </a:ext>
            </a:extLst>
          </p:cNvPr>
          <p:cNvPicPr>
            <a:picLocks noChangeAspect="1"/>
          </p:cNvPicPr>
          <p:nvPr/>
        </p:nvPicPr>
        <p:blipFill>
          <a:blip r:embed="rId2"/>
          <a:stretch>
            <a:fillRect/>
          </a:stretch>
        </p:blipFill>
        <p:spPr>
          <a:xfrm>
            <a:off x="953651" y="1352956"/>
            <a:ext cx="8104491" cy="3693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 Placeholder 2">
            <a:extLst>
              <a:ext uri="{FF2B5EF4-FFF2-40B4-BE49-F238E27FC236}">
                <a16:creationId xmlns:a16="http://schemas.microsoft.com/office/drawing/2014/main" id="{4610413D-FE60-4459-8941-2E08A4473FC7}"/>
              </a:ext>
            </a:extLst>
          </p:cNvPr>
          <p:cNvSpPr txBox="1">
            <a:spLocks/>
          </p:cNvSpPr>
          <p:nvPr/>
        </p:nvSpPr>
        <p:spPr>
          <a:xfrm>
            <a:off x="1507443" y="5149362"/>
            <a:ext cx="7224524" cy="83820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dirty="0"/>
              <a:t>Immigrants </a:t>
            </a:r>
            <a:r>
              <a:rPr lang="en-US" dirty="0"/>
              <a:t>in American history / Elliott Robert </a:t>
            </a:r>
            <a:r>
              <a:rPr lang="en-US" dirty="0" err="1"/>
              <a:t>Barkan</a:t>
            </a:r>
            <a:r>
              <a:rPr lang="en-US" dirty="0"/>
              <a:t>, editor, p. cm. Includes bibliographical references and index.  ISBN: 978-1-59884-219-7 EISBN: 978-1-59884-220-3</a:t>
            </a:r>
          </a:p>
        </p:txBody>
      </p:sp>
      <p:sp>
        <p:nvSpPr>
          <p:cNvPr id="5" name="TextBox 4">
            <a:extLst>
              <a:ext uri="{FF2B5EF4-FFF2-40B4-BE49-F238E27FC236}">
                <a16:creationId xmlns:a16="http://schemas.microsoft.com/office/drawing/2014/main" id="{F210ED9A-9EF4-471D-8620-A61591E27027}"/>
              </a:ext>
            </a:extLst>
          </p:cNvPr>
          <p:cNvSpPr txBox="1"/>
          <p:nvPr/>
        </p:nvSpPr>
        <p:spPr>
          <a:xfrm>
            <a:off x="519288" y="496711"/>
            <a:ext cx="6502400" cy="584775"/>
          </a:xfrm>
          <a:prstGeom prst="rect">
            <a:avLst/>
          </a:prstGeom>
          <a:noFill/>
        </p:spPr>
        <p:txBody>
          <a:bodyPr wrap="square" rtlCol="0">
            <a:spAutoFit/>
          </a:bodyPr>
          <a:lstStyle/>
          <a:p>
            <a:r>
              <a:rPr lang="en-US" sz="3200" dirty="0"/>
              <a:t>Literature Review – 2</a:t>
            </a:r>
            <a:r>
              <a:rPr lang="en-US" sz="3200" baseline="30000" dirty="0"/>
              <a:t>nd</a:t>
            </a:r>
            <a:r>
              <a:rPr lang="en-US" sz="3200" dirty="0"/>
              <a:t>  example</a:t>
            </a:r>
          </a:p>
        </p:txBody>
      </p:sp>
    </p:spTree>
    <p:extLst>
      <p:ext uri="{BB962C8B-B14F-4D97-AF65-F5344CB8AC3E}">
        <p14:creationId xmlns:p14="http://schemas.microsoft.com/office/powerpoint/2010/main" val="125077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C0AF-C03A-4AA0-8F64-60A4BA5C1BC9}"/>
              </a:ext>
            </a:extLst>
          </p:cNvPr>
          <p:cNvSpPr>
            <a:spLocks noGrp="1"/>
          </p:cNvSpPr>
          <p:nvPr>
            <p:ph type="title"/>
          </p:nvPr>
        </p:nvSpPr>
        <p:spPr>
          <a:xfrm>
            <a:off x="677334" y="670945"/>
            <a:ext cx="4357598" cy="1016000"/>
          </a:xfrm>
        </p:spPr>
        <p:txBody>
          <a:bodyPr>
            <a:normAutofit/>
          </a:bodyPr>
          <a:lstStyle/>
          <a:p>
            <a:pPr algn="r"/>
            <a:r>
              <a:rPr lang="en-US" dirty="0">
                <a:solidFill>
                  <a:srgbClr val="002060"/>
                </a:solidFill>
              </a:rPr>
              <a:t>The Stout Matriarch</a:t>
            </a:r>
            <a:br>
              <a:rPr lang="en-US" dirty="0"/>
            </a:br>
            <a:r>
              <a:rPr lang="en-US" sz="1400" dirty="0"/>
              <a:t>https://en.wikipedia.org/wiki/Penelope_Stout</a:t>
            </a:r>
            <a:endParaRPr lang="en-US" dirty="0"/>
          </a:p>
        </p:txBody>
      </p:sp>
      <p:pic>
        <p:nvPicPr>
          <p:cNvPr id="5" name="Content Placeholder 4">
            <a:extLst>
              <a:ext uri="{FF2B5EF4-FFF2-40B4-BE49-F238E27FC236}">
                <a16:creationId xmlns:a16="http://schemas.microsoft.com/office/drawing/2014/main" id="{FF690814-A95F-4856-BE87-14A08865DFED}"/>
              </a:ext>
            </a:extLst>
          </p:cNvPr>
          <p:cNvPicPr>
            <a:picLocks noGrp="1" noChangeAspect="1"/>
          </p:cNvPicPr>
          <p:nvPr>
            <p:ph sz="half" idx="1"/>
          </p:nvPr>
        </p:nvPicPr>
        <p:blipFill>
          <a:blip r:embed="rId2"/>
          <a:stretch>
            <a:fillRect/>
          </a:stretch>
        </p:blipFill>
        <p:spPr>
          <a:xfrm>
            <a:off x="677334" y="1902101"/>
            <a:ext cx="2620048" cy="4344353"/>
          </a:xfrm>
          <a:prstGeom prst="rect">
            <a:avLst/>
          </a:prstGeom>
          <a:ln>
            <a:noFill/>
          </a:ln>
          <a:effectLst>
            <a:outerShdw blurRad="190500" algn="tl" rotWithShape="0">
              <a:srgbClr val="000000">
                <a:alpha val="70000"/>
              </a:srgbClr>
            </a:outerShdw>
          </a:effectLst>
        </p:spPr>
      </p:pic>
      <p:pic>
        <p:nvPicPr>
          <p:cNvPr id="6" name="Content Placeholder 5">
            <a:extLst>
              <a:ext uri="{FF2B5EF4-FFF2-40B4-BE49-F238E27FC236}">
                <a16:creationId xmlns:a16="http://schemas.microsoft.com/office/drawing/2014/main" id="{825CBE43-0E55-4A9E-80DC-33FFDAD1C790}"/>
              </a:ext>
            </a:extLst>
          </p:cNvPr>
          <p:cNvPicPr>
            <a:picLocks noGrp="1" noChangeAspect="1"/>
          </p:cNvPicPr>
          <p:nvPr>
            <p:ph sz="half" idx="2"/>
          </p:nvPr>
        </p:nvPicPr>
        <p:blipFill>
          <a:blip r:embed="rId3"/>
          <a:stretch>
            <a:fillRect/>
          </a:stretch>
        </p:blipFill>
        <p:spPr>
          <a:xfrm>
            <a:off x="8917313" y="415820"/>
            <a:ext cx="2784691" cy="524530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40F7533-E361-4DCC-BFC5-03AC9BED0B28}"/>
              </a:ext>
            </a:extLst>
          </p:cNvPr>
          <p:cNvSpPr txBox="1"/>
          <p:nvPr/>
        </p:nvSpPr>
        <p:spPr>
          <a:xfrm>
            <a:off x="3546783" y="1812119"/>
            <a:ext cx="5098433" cy="4524315"/>
          </a:xfrm>
          <a:prstGeom prst="rect">
            <a:avLst/>
          </a:prstGeom>
          <a:noFill/>
        </p:spPr>
        <p:txBody>
          <a:bodyPr wrap="square" rtlCol="0">
            <a:spAutoFit/>
          </a:bodyPr>
          <a:lstStyle/>
          <a:p>
            <a:r>
              <a:rPr lang="en-US" dirty="0"/>
              <a:t>In 1643 </a:t>
            </a:r>
            <a:r>
              <a:rPr lang="en-US" baseline="30000" dirty="0">
                <a:hlinkClick r:id="rId4"/>
              </a:rPr>
              <a:t>[3]</a:t>
            </a:r>
            <a:r>
              <a:rPr lang="en-US" dirty="0"/>
              <a:t> Penelope and her husband took a ship from the Netherlands to New Amsterdam. Their ship foundering, she and her husband and several others made land at </a:t>
            </a:r>
            <a:r>
              <a:rPr lang="en-US" dirty="0">
                <a:hlinkClick r:id="rId5" tooltip="Sandy Hook"/>
              </a:rPr>
              <a:t>Sandy Hook</a:t>
            </a:r>
            <a:r>
              <a:rPr lang="en-US" dirty="0"/>
              <a:t>, NJ. Her husband was not able to travel and she remained with him. After the couple was abandoned, they suffered an attack from the natives and her husband was killed. She survived … and sheltered in a hollow tree until she made herself known to the </a:t>
            </a:r>
            <a:r>
              <a:rPr lang="en-US" dirty="0" err="1">
                <a:hlinkClick r:id="rId6" tooltip="Navesink tribe"/>
              </a:rPr>
              <a:t>Navesink</a:t>
            </a:r>
            <a:r>
              <a:rPr lang="en-US" dirty="0">
                <a:hlinkClick r:id="rId6" tooltip="Navesink tribe"/>
              </a:rPr>
              <a:t> tribe</a:t>
            </a:r>
            <a:r>
              <a:rPr lang="en-US" dirty="0"/>
              <a:t> of </a:t>
            </a:r>
            <a:r>
              <a:rPr lang="en-US" dirty="0">
                <a:hlinkClick r:id="rId7" tooltip="Lenape"/>
              </a:rPr>
              <a:t>Leni </a:t>
            </a:r>
            <a:r>
              <a:rPr lang="en-US" dirty="0" err="1">
                <a:hlinkClick r:id="rId7" tooltip="Lenape"/>
              </a:rPr>
              <a:t>Lenapi</a:t>
            </a:r>
            <a:r>
              <a:rPr lang="en-US" dirty="0"/>
              <a:t>. …When she was well enough …she was, perhaps sold, to the Dutch at </a:t>
            </a:r>
            <a:r>
              <a:rPr lang="en-US" dirty="0">
                <a:hlinkClick r:id="rId8" tooltip="New Amsterdam"/>
              </a:rPr>
              <a:t>New Amsterdam</a:t>
            </a:r>
            <a:r>
              <a:rPr lang="en-US" dirty="0"/>
              <a:t>. There she married Richard Stout. They had a large family … mostly born at </a:t>
            </a:r>
            <a:r>
              <a:rPr lang="en-US" dirty="0">
                <a:hlinkClick r:id="rId9" tooltip="Gravesend, Brooklyn"/>
              </a:rPr>
              <a:t>Gravesend</a:t>
            </a:r>
            <a:r>
              <a:rPr lang="en-US" dirty="0"/>
              <a:t> in the area of </a:t>
            </a:r>
            <a:r>
              <a:rPr lang="en-US" dirty="0">
                <a:hlinkClick r:id="rId10" tooltip="Coney Island"/>
              </a:rPr>
              <a:t>Coney Island</a:t>
            </a:r>
            <a:r>
              <a:rPr lang="en-US" dirty="0"/>
              <a:t>, </a:t>
            </a:r>
            <a:r>
              <a:rPr lang="en-US" dirty="0">
                <a:hlinkClick r:id="rId11" tooltip="Brooklyn"/>
              </a:rPr>
              <a:t>Brooklyn</a:t>
            </a:r>
            <a:r>
              <a:rPr lang="en-US" dirty="0"/>
              <a:t>. </a:t>
            </a:r>
          </a:p>
        </p:txBody>
      </p:sp>
      <p:sp>
        <p:nvSpPr>
          <p:cNvPr id="8" name="TextBox 7">
            <a:extLst>
              <a:ext uri="{FF2B5EF4-FFF2-40B4-BE49-F238E27FC236}">
                <a16:creationId xmlns:a16="http://schemas.microsoft.com/office/drawing/2014/main" id="{2E75974E-A368-4E60-97E7-07579B8A11F3}"/>
              </a:ext>
            </a:extLst>
          </p:cNvPr>
          <p:cNvSpPr txBox="1"/>
          <p:nvPr/>
        </p:nvSpPr>
        <p:spPr>
          <a:xfrm>
            <a:off x="677334" y="123433"/>
            <a:ext cx="6502400" cy="584775"/>
          </a:xfrm>
          <a:prstGeom prst="rect">
            <a:avLst/>
          </a:prstGeom>
          <a:noFill/>
        </p:spPr>
        <p:txBody>
          <a:bodyPr wrap="square" rtlCol="0">
            <a:spAutoFit/>
          </a:bodyPr>
          <a:lstStyle/>
          <a:p>
            <a:r>
              <a:rPr lang="en-US" sz="3200" dirty="0"/>
              <a:t>Literature Review – 3</a:t>
            </a:r>
            <a:r>
              <a:rPr lang="en-US" sz="3200" baseline="30000" dirty="0"/>
              <a:t>rd</a:t>
            </a:r>
            <a:r>
              <a:rPr lang="en-US" sz="3200" dirty="0"/>
              <a:t>  example</a:t>
            </a:r>
          </a:p>
        </p:txBody>
      </p:sp>
    </p:spTree>
    <p:extLst>
      <p:ext uri="{BB962C8B-B14F-4D97-AF65-F5344CB8AC3E}">
        <p14:creationId xmlns:p14="http://schemas.microsoft.com/office/powerpoint/2010/main" val="239839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DD97-6E88-4561-B133-2B90D8FA655A}"/>
              </a:ext>
            </a:extLst>
          </p:cNvPr>
          <p:cNvSpPr>
            <a:spLocks noGrp="1"/>
          </p:cNvSpPr>
          <p:nvPr>
            <p:ph type="title"/>
          </p:nvPr>
        </p:nvSpPr>
        <p:spPr>
          <a:xfrm>
            <a:off x="677334" y="462844"/>
            <a:ext cx="8235172" cy="1569155"/>
          </a:xfrm>
          <a:ln>
            <a:solidFill>
              <a:schemeClr val="accent1">
                <a:lumMod val="50000"/>
              </a:schemeClr>
            </a:solidFill>
          </a:ln>
        </p:spPr>
        <p:txBody>
          <a:bodyPr>
            <a:noAutofit/>
          </a:bodyPr>
          <a:lstStyle/>
          <a:p>
            <a:r>
              <a:rPr lang="en-US" sz="2200" dirty="0">
                <a:solidFill>
                  <a:schemeClr val="accent1">
                    <a:lumMod val="50000"/>
                  </a:schemeClr>
                </a:solidFill>
              </a:rPr>
              <a:t>Those were examples of immigrants rejected by the native inhabitants in their new country but persevering; various other immigrants at various instances gave up and went back to the Old Countries; however, some — even most — assimilated.</a:t>
            </a:r>
          </a:p>
        </p:txBody>
      </p:sp>
      <p:sp>
        <p:nvSpPr>
          <p:cNvPr id="8" name="Content Placeholder 2">
            <a:extLst>
              <a:ext uri="{FF2B5EF4-FFF2-40B4-BE49-F238E27FC236}">
                <a16:creationId xmlns:a16="http://schemas.microsoft.com/office/drawing/2014/main" id="{FC1E9A40-B308-4908-86E8-4822D92B74AA}"/>
              </a:ext>
            </a:extLst>
          </p:cNvPr>
          <p:cNvSpPr>
            <a:spLocks noGrp="1"/>
          </p:cNvSpPr>
          <p:nvPr>
            <p:ph sz="half" idx="1"/>
          </p:nvPr>
        </p:nvSpPr>
        <p:spPr>
          <a:xfrm>
            <a:off x="677334" y="2160588"/>
            <a:ext cx="7413369" cy="4138611"/>
          </a:xfrm>
        </p:spPr>
        <p:txBody>
          <a:bodyPr>
            <a:noAutofit/>
          </a:bodyPr>
          <a:lstStyle/>
          <a:p>
            <a:r>
              <a:rPr lang="en-US" sz="2200" dirty="0"/>
              <a:t>Two Boynton brothers came from Yorkshire on a ship full of Puritans.  The congregation founded Rowley, Massachusetts, named after their Pastor.</a:t>
            </a:r>
          </a:p>
          <a:p>
            <a:r>
              <a:rPr lang="en-US" sz="2200" dirty="0">
                <a:hlinkClick r:id="rId2"/>
              </a:rPr>
              <a:t>https://en.wikipedia.org/wiki/Rowley,_Massachusetts</a:t>
            </a:r>
            <a:r>
              <a:rPr lang="en-US" sz="2200" dirty="0"/>
              <a:t> </a:t>
            </a:r>
          </a:p>
          <a:p>
            <a:r>
              <a:rPr lang="en-US" sz="2200" dirty="0"/>
              <a:t>But I’m pleased to note that each generation of </a:t>
            </a:r>
            <a:r>
              <a:rPr lang="en-US" sz="2200" dirty="0" err="1"/>
              <a:t>Boyntons</a:t>
            </a:r>
            <a:r>
              <a:rPr lang="en-US" sz="2200" dirty="0"/>
              <a:t> after that moved further away from the Puritans, who were not very tolerant or kindly.</a:t>
            </a:r>
          </a:p>
          <a:p>
            <a:r>
              <a:rPr lang="en-US" sz="2200" dirty="0"/>
              <a:t>One branch moved to Quebec to take up land grants given to English speakers by the British who won Canada from the French due to the 1763 Treaty of Paris.</a:t>
            </a:r>
          </a:p>
        </p:txBody>
      </p:sp>
      <p:pic>
        <p:nvPicPr>
          <p:cNvPr id="3" name="Picture 2">
            <a:extLst>
              <a:ext uri="{FF2B5EF4-FFF2-40B4-BE49-F238E27FC236}">
                <a16:creationId xmlns:a16="http://schemas.microsoft.com/office/drawing/2014/main" id="{E7975115-D4DD-4C45-A2D2-3E1DB304D8AB}"/>
              </a:ext>
            </a:extLst>
          </p:cNvPr>
          <p:cNvPicPr>
            <a:picLocks noChangeAspect="1"/>
          </p:cNvPicPr>
          <p:nvPr/>
        </p:nvPicPr>
        <p:blipFill rotWithShape="1">
          <a:blip r:embed="rId3"/>
          <a:srcRect l="3620"/>
          <a:stretch/>
        </p:blipFill>
        <p:spPr>
          <a:xfrm>
            <a:off x="8421446" y="3877519"/>
            <a:ext cx="3093217" cy="2476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20B9D4C9-65FA-4089-8A54-D43D3C1239B2}"/>
              </a:ext>
            </a:extLst>
          </p:cNvPr>
          <p:cNvPicPr>
            <a:picLocks noChangeAspect="1"/>
          </p:cNvPicPr>
          <p:nvPr/>
        </p:nvPicPr>
        <p:blipFill>
          <a:blip r:embed="rId4"/>
          <a:stretch>
            <a:fillRect/>
          </a:stretch>
        </p:blipFill>
        <p:spPr>
          <a:xfrm>
            <a:off x="9345033" y="462844"/>
            <a:ext cx="2169631" cy="3131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574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6777AC4-3E3F-4410-9128-36B762519486}"/>
              </a:ext>
            </a:extLst>
          </p:cNvPr>
          <p:cNvSpPr>
            <a:spLocks noGrp="1"/>
          </p:cNvSpPr>
          <p:nvPr>
            <p:ph sz="half" idx="1"/>
          </p:nvPr>
        </p:nvSpPr>
        <p:spPr>
          <a:xfrm>
            <a:off x="677334" y="694944"/>
            <a:ext cx="4554423" cy="5518016"/>
          </a:xfrm>
        </p:spPr>
        <p:txBody>
          <a:bodyPr>
            <a:normAutofit fontScale="77500" lnSpcReduction="20000"/>
          </a:bodyPr>
          <a:lstStyle/>
          <a:p>
            <a:r>
              <a:rPr lang="en-US" sz="2400" dirty="0">
                <a:solidFill>
                  <a:schemeClr val="accent2">
                    <a:lumMod val="75000"/>
                  </a:schemeClr>
                </a:solidFill>
              </a:rPr>
              <a:t>Another ancestral branch, the Perry family, settled on Cape Cod in the first place so as to avoid Puritan Boston.  </a:t>
            </a:r>
          </a:p>
          <a:p>
            <a:r>
              <a:rPr lang="en-US" sz="2400" dirty="0">
                <a:solidFill>
                  <a:schemeClr val="accent2">
                    <a:lumMod val="75000"/>
                  </a:schemeClr>
                </a:solidFill>
              </a:rPr>
              <a:t>They left Massachusetts for Rhode Island because of the </a:t>
            </a:r>
            <a:r>
              <a:rPr lang="en-US" sz="2400" dirty="0" err="1">
                <a:solidFill>
                  <a:schemeClr val="accent2">
                    <a:lumMod val="75000"/>
                  </a:schemeClr>
                </a:solidFill>
              </a:rPr>
              <a:t>Shannock</a:t>
            </a:r>
            <a:r>
              <a:rPr lang="en-US" sz="2400" dirty="0">
                <a:solidFill>
                  <a:schemeClr val="accent2">
                    <a:lumMod val="75000"/>
                  </a:schemeClr>
                </a:solidFill>
              </a:rPr>
              <a:t> Purchase — the Indians had sold this land. Cheap land with good mill streams were the reason for the move. The </a:t>
            </a:r>
            <a:r>
              <a:rPr lang="en-US" sz="2400" dirty="0" err="1">
                <a:solidFill>
                  <a:schemeClr val="accent2">
                    <a:lumMod val="75000"/>
                  </a:schemeClr>
                </a:solidFill>
              </a:rPr>
              <a:t>Perrys</a:t>
            </a:r>
            <a:r>
              <a:rPr lang="en-US" sz="2400" dirty="0">
                <a:solidFill>
                  <a:schemeClr val="accent2">
                    <a:lumMod val="75000"/>
                  </a:schemeClr>
                </a:solidFill>
              </a:rPr>
              <a:t> built mills, invented machinery, and refined bog iron.  I visited this mill in 2013.</a:t>
            </a:r>
          </a:p>
          <a:p>
            <a:r>
              <a:rPr lang="en-US" sz="2400" dirty="0">
                <a:solidFill>
                  <a:schemeClr val="accent2">
                    <a:lumMod val="75000"/>
                  </a:schemeClr>
                </a:solidFill>
              </a:rPr>
              <a:t>The </a:t>
            </a:r>
            <a:r>
              <a:rPr lang="en-US" sz="2400" dirty="0" err="1">
                <a:solidFill>
                  <a:schemeClr val="accent2">
                    <a:lumMod val="75000"/>
                  </a:schemeClr>
                </a:solidFill>
              </a:rPr>
              <a:t>Perrys</a:t>
            </a:r>
            <a:r>
              <a:rPr lang="en-US" sz="2400" dirty="0">
                <a:solidFill>
                  <a:schemeClr val="accent2">
                    <a:lumMod val="75000"/>
                  </a:schemeClr>
                </a:solidFill>
              </a:rPr>
              <a:t> were Quaker families entwined with the “Fighting Quakers,” the Hazards. Rhode Island welcomed them, but my branch is descended from a renegade who defied the pacifist Quakers and enlisted in the Continental Army; after they rejected him, he went to Connecticut and became a Presbyterian farmer.</a:t>
            </a:r>
          </a:p>
        </p:txBody>
      </p:sp>
      <p:sp>
        <p:nvSpPr>
          <p:cNvPr id="2" name="TextBox 1">
            <a:extLst>
              <a:ext uri="{FF2B5EF4-FFF2-40B4-BE49-F238E27FC236}">
                <a16:creationId xmlns:a16="http://schemas.microsoft.com/office/drawing/2014/main" id="{FA77D0A4-2090-4F81-B215-32281B98819C}"/>
              </a:ext>
            </a:extLst>
          </p:cNvPr>
          <p:cNvSpPr txBox="1"/>
          <p:nvPr/>
        </p:nvSpPr>
        <p:spPr>
          <a:xfrm>
            <a:off x="694481" y="6285053"/>
            <a:ext cx="10046825" cy="369332"/>
          </a:xfrm>
          <a:prstGeom prst="rect">
            <a:avLst/>
          </a:prstGeom>
          <a:noFill/>
        </p:spPr>
        <p:txBody>
          <a:bodyPr wrap="square" rtlCol="0">
            <a:spAutoFit/>
          </a:bodyPr>
          <a:lstStyle/>
          <a:p>
            <a:r>
              <a:rPr lang="en-US" dirty="0">
                <a:hlinkClick r:id="rId2"/>
              </a:rPr>
              <a:t>http://navalwarcollegemuseum.blogspot.com/2010/07/perry-family-of-newport.html</a:t>
            </a:r>
            <a:r>
              <a:rPr lang="en-US" dirty="0"/>
              <a:t> </a:t>
            </a:r>
          </a:p>
        </p:txBody>
      </p:sp>
      <p:pic>
        <p:nvPicPr>
          <p:cNvPr id="3" name="Picture 2">
            <a:extLst>
              <a:ext uri="{FF2B5EF4-FFF2-40B4-BE49-F238E27FC236}">
                <a16:creationId xmlns:a16="http://schemas.microsoft.com/office/drawing/2014/main" id="{A422E0ED-3019-4EBF-BAA4-044F556E652D}"/>
              </a:ext>
            </a:extLst>
          </p:cNvPr>
          <p:cNvPicPr>
            <a:picLocks noChangeAspect="1"/>
          </p:cNvPicPr>
          <p:nvPr/>
        </p:nvPicPr>
        <p:blipFill>
          <a:blip r:embed="rId3"/>
          <a:stretch>
            <a:fillRect/>
          </a:stretch>
        </p:blipFill>
        <p:spPr>
          <a:xfrm>
            <a:off x="5524190" y="862314"/>
            <a:ext cx="5990476" cy="43238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8AAC4C48-FAD0-4DB6-81FD-CBD65CF3F76F}"/>
              </a:ext>
            </a:extLst>
          </p:cNvPr>
          <p:cNvSpPr txBox="1"/>
          <p:nvPr/>
        </p:nvSpPr>
        <p:spPr>
          <a:xfrm>
            <a:off x="5524190" y="5289630"/>
            <a:ext cx="3642959" cy="923330"/>
          </a:xfrm>
          <a:prstGeom prst="rect">
            <a:avLst/>
          </a:prstGeom>
          <a:noFill/>
        </p:spPr>
        <p:txBody>
          <a:bodyPr wrap="square" rtlCol="0">
            <a:spAutoFit/>
          </a:bodyPr>
          <a:lstStyle/>
          <a:p>
            <a:r>
              <a:rPr lang="en-US" dirty="0">
                <a:hlinkClick r:id="rId4"/>
              </a:rPr>
              <a:t>https://newengland.com/yankee-magazine/travel/samuel-e-perry-grist-mill/</a:t>
            </a:r>
            <a:r>
              <a:rPr lang="en-US" dirty="0"/>
              <a:t> </a:t>
            </a:r>
          </a:p>
        </p:txBody>
      </p:sp>
    </p:spTree>
    <p:extLst>
      <p:ext uri="{BB962C8B-B14F-4D97-AF65-F5344CB8AC3E}">
        <p14:creationId xmlns:p14="http://schemas.microsoft.com/office/powerpoint/2010/main" val="14139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oore House">
            <a:extLst>
              <a:ext uri="{FF2B5EF4-FFF2-40B4-BE49-F238E27FC236}">
                <a16:creationId xmlns:a16="http://schemas.microsoft.com/office/drawing/2014/main" id="{AEBDD60E-FF71-4C58-BC6D-C39B68D42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1" r="19398" b="-1"/>
          <a:stretch/>
        </p:blipFill>
        <p:spPr bwMode="auto">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DAEB7EEB-F12E-41AE-B283-209552B3DFB8}"/>
              </a:ext>
            </a:extLst>
          </p:cNvPr>
          <p:cNvSpPr>
            <a:spLocks noGrp="1"/>
          </p:cNvSpPr>
          <p:nvPr>
            <p:ph idx="1"/>
          </p:nvPr>
        </p:nvSpPr>
        <p:spPr>
          <a:xfrm>
            <a:off x="332491" y="339788"/>
            <a:ext cx="4586982" cy="3337392"/>
          </a:xfrm>
        </p:spPr>
        <p:txBody>
          <a:bodyPr>
            <a:normAutofit fontScale="92500" lnSpcReduction="10000"/>
          </a:bodyPr>
          <a:lstStyle/>
          <a:p>
            <a:pPr marL="0" indent="0">
              <a:buNone/>
            </a:pPr>
            <a:r>
              <a:rPr lang="en-US" sz="2000" dirty="0"/>
              <a:t>The Smith family of my grandmother traces to a younger son of a “gentry” family who immigrated as an officer serving the Governor’s expedition to Virginia.  Major Lawrence Smith became a successful military leader through Indian wars and the Bacon Revolt, and his family built this home, York Plantation, where George Washington accepted the surrender of Cornwallis in 1781, thus ending active fighting in the Revolutionary War.  </a:t>
            </a:r>
            <a:endParaRPr lang="en-US" sz="1600" dirty="0"/>
          </a:p>
        </p:txBody>
      </p:sp>
      <p:sp>
        <p:nvSpPr>
          <p:cNvPr id="9" name="TextBox 8">
            <a:extLst>
              <a:ext uri="{FF2B5EF4-FFF2-40B4-BE49-F238E27FC236}">
                <a16:creationId xmlns:a16="http://schemas.microsoft.com/office/drawing/2014/main" id="{FED6FC51-A697-4918-B6C3-EA8279580F7D}"/>
              </a:ext>
            </a:extLst>
          </p:cNvPr>
          <p:cNvSpPr txBox="1"/>
          <p:nvPr/>
        </p:nvSpPr>
        <p:spPr>
          <a:xfrm>
            <a:off x="332491" y="3744096"/>
            <a:ext cx="3937363" cy="3046988"/>
          </a:xfrm>
          <a:prstGeom prst="rect">
            <a:avLst/>
          </a:prstGeom>
          <a:noFill/>
        </p:spPr>
        <p:txBody>
          <a:bodyPr wrap="square" rtlCol="0">
            <a:spAutoFit/>
          </a:bodyPr>
          <a:lstStyle/>
          <a:p>
            <a:r>
              <a:rPr lang="en-US" sz="1600" dirty="0">
                <a:hlinkClick r:id="rId3"/>
              </a:rPr>
              <a:t>https://www.findagrave.com/memorial/58965935/lawrence-smith</a:t>
            </a:r>
          </a:p>
          <a:p>
            <a:endParaRPr lang="en-US" sz="1600" dirty="0">
              <a:hlinkClick r:id="rId3"/>
            </a:endParaRPr>
          </a:p>
          <a:p>
            <a:r>
              <a:rPr lang="en-US" sz="1600" dirty="0">
                <a:hlinkClick r:id="rId3"/>
              </a:rPr>
              <a:t>https://www.wikitree.com/wiki/Smith-1217</a:t>
            </a:r>
          </a:p>
          <a:p>
            <a:endParaRPr lang="en-US" sz="1600" dirty="0">
              <a:hlinkClick r:id="rId3"/>
            </a:endParaRPr>
          </a:p>
          <a:p>
            <a:r>
              <a:rPr lang="en-US" sz="1600" dirty="0">
                <a:hlinkClick r:id="rId3"/>
              </a:rPr>
              <a:t>https://www.nps.gov/york/learn/historyculture/moore-house.htm</a:t>
            </a:r>
            <a:r>
              <a:rPr lang="en-US" sz="1600" dirty="0"/>
              <a:t> </a:t>
            </a:r>
          </a:p>
          <a:p>
            <a:endParaRPr lang="en-US" sz="1600" dirty="0"/>
          </a:p>
          <a:p>
            <a:r>
              <a:rPr lang="en-US" sz="1600" dirty="0">
                <a:hlinkClick r:id="rId4"/>
              </a:rPr>
              <a:t>https://en.m.wikipedia.org/wiki/Bacon%27s_Rebellion</a:t>
            </a:r>
            <a:r>
              <a:rPr lang="en-US" sz="1600" dirty="0"/>
              <a:t> </a:t>
            </a:r>
          </a:p>
          <a:p>
            <a:endParaRPr lang="en-US" sz="1600" dirty="0"/>
          </a:p>
        </p:txBody>
      </p:sp>
      <p:pic>
        <p:nvPicPr>
          <p:cNvPr id="1028" name="Picture 4" descr="Picture of ">
            <a:extLst>
              <a:ext uri="{FF2B5EF4-FFF2-40B4-BE49-F238E27FC236}">
                <a16:creationId xmlns:a16="http://schemas.microsoft.com/office/drawing/2014/main" id="{50D15CB5-2350-4504-A6D8-CC5B13334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421" y="4821314"/>
            <a:ext cx="2619375" cy="1969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1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a:extLst>
              <a:ext uri="{FF2B5EF4-FFF2-40B4-BE49-F238E27FC236}">
                <a16:creationId xmlns:a16="http://schemas.microsoft.com/office/drawing/2014/main" id="{4D0AAD72-9B73-419A-A6E9-608208213EF5}"/>
              </a:ext>
            </a:extLst>
          </p:cNvPr>
          <p:cNvSpPr>
            <a:spLocks noGrp="1"/>
          </p:cNvSpPr>
          <p:nvPr>
            <p:ph type="title"/>
          </p:nvPr>
        </p:nvSpPr>
        <p:spPr>
          <a:xfrm>
            <a:off x="460237" y="684825"/>
            <a:ext cx="8871089" cy="1544935"/>
          </a:xfrm>
        </p:spPr>
        <p:txBody>
          <a:bodyPr vert="horz" lIns="91440" tIns="45720" rIns="91440" bIns="45720" rtlCol="0" anchor="t">
            <a:normAutofit/>
          </a:bodyPr>
          <a:lstStyle/>
          <a:p>
            <a:pPr>
              <a:lnSpc>
                <a:spcPct val="90000"/>
              </a:lnSpc>
            </a:pPr>
            <a:r>
              <a:rPr lang="en-US" dirty="0">
                <a:solidFill>
                  <a:schemeClr val="tx2"/>
                </a:solidFill>
              </a:rPr>
              <a:t>Primogeniture produced many landless younger sons.  </a:t>
            </a:r>
            <a:r>
              <a:rPr lang="en-US" b="1" dirty="0">
                <a:solidFill>
                  <a:srgbClr val="7030A0"/>
                </a:solidFill>
                <a:effectLst>
                  <a:glow rad="228600">
                    <a:schemeClr val="accent3">
                      <a:satMod val="175000"/>
                      <a:alpha val="40000"/>
                    </a:schemeClr>
                  </a:glow>
                </a:effectLst>
              </a:rPr>
              <a:t>Free Land </a:t>
            </a:r>
            <a:r>
              <a:rPr lang="en-US" dirty="0">
                <a:solidFill>
                  <a:schemeClr val="tx2"/>
                </a:solidFill>
              </a:rPr>
              <a:t>was a driving force behind voluntary immigration; there was no such thing in the Old Countries.  It was difficult to even buy land except as a smallholder; land in large chunks was reserved one way or another for “The Gentry,” who kept their smaller neighbors “in their place” by fair means or foul.</a:t>
            </a:r>
          </a:p>
        </p:txBody>
      </p:sp>
      <p:sp>
        <p:nvSpPr>
          <p:cNvPr id="7" name="Text Placeholder 6">
            <a:extLst>
              <a:ext uri="{FF2B5EF4-FFF2-40B4-BE49-F238E27FC236}">
                <a16:creationId xmlns:a16="http://schemas.microsoft.com/office/drawing/2014/main" id="{632E6FA4-2892-451F-BDC1-60C44A6B5CF8}"/>
              </a:ext>
            </a:extLst>
          </p:cNvPr>
          <p:cNvSpPr>
            <a:spLocks noGrp="1"/>
          </p:cNvSpPr>
          <p:nvPr>
            <p:ph type="body" sz="half" idx="2"/>
          </p:nvPr>
        </p:nvSpPr>
        <p:spPr>
          <a:xfrm>
            <a:off x="5729076" y="6125501"/>
            <a:ext cx="3738995" cy="531539"/>
          </a:xfrm>
        </p:spPr>
        <p:txBody>
          <a:bodyPr vert="horz" lIns="91440" tIns="45720" rIns="91440" bIns="45720" rtlCol="0">
            <a:normAutofit/>
          </a:bodyPr>
          <a:lstStyle/>
          <a:p>
            <a:r>
              <a:rPr lang="en-US" dirty="0">
                <a:solidFill>
                  <a:schemeClr val="tx2"/>
                </a:solidFill>
                <a:hlinkClick r:id="rId2"/>
              </a:rPr>
              <a:t>https://en.wikipedia.org/wiki/Homestead_Acts</a:t>
            </a:r>
            <a:endParaRPr lang="en-US" dirty="0">
              <a:solidFill>
                <a:schemeClr val="tx2"/>
              </a:solidFill>
            </a:endParaRPr>
          </a:p>
          <a:p>
            <a:pPr>
              <a:buFont typeface="Wingdings 3" charset="2"/>
              <a:buChar char=""/>
            </a:pPr>
            <a:endParaRPr lang="en-US" dirty="0"/>
          </a:p>
        </p:txBody>
      </p:sp>
      <p:pic>
        <p:nvPicPr>
          <p:cNvPr id="9" name="Picture 8">
            <a:extLst>
              <a:ext uri="{FF2B5EF4-FFF2-40B4-BE49-F238E27FC236}">
                <a16:creationId xmlns:a16="http://schemas.microsoft.com/office/drawing/2014/main" id="{341A305C-54D8-4E5B-B6E4-ACA6AA7A1B8F}"/>
              </a:ext>
            </a:extLst>
          </p:cNvPr>
          <p:cNvPicPr>
            <a:picLocks noChangeAspect="1"/>
          </p:cNvPicPr>
          <p:nvPr/>
        </p:nvPicPr>
        <p:blipFill>
          <a:blip r:embed="rId3"/>
          <a:stretch>
            <a:fillRect/>
          </a:stretch>
        </p:blipFill>
        <p:spPr>
          <a:xfrm>
            <a:off x="662043" y="2359378"/>
            <a:ext cx="4667940" cy="3948825"/>
          </a:xfrm>
          <a:prstGeom prst="rect">
            <a:avLst/>
          </a:prstGeom>
          <a:ln w="88900" cap="sq" cmpd="thickThin">
            <a:solidFill>
              <a:srgbClr val="000000"/>
            </a:solidFill>
            <a:prstDash val="solid"/>
            <a:miter lim="800000"/>
          </a:ln>
          <a:effectLst>
            <a:innerShdw blurRad="76200">
              <a:srgbClr val="000000"/>
            </a:innerShdw>
          </a:effectLst>
        </p:spPr>
      </p:pic>
      <p:sp>
        <p:nvSpPr>
          <p:cNvPr id="11" name="Content Placeholder 10">
            <a:extLst>
              <a:ext uri="{FF2B5EF4-FFF2-40B4-BE49-F238E27FC236}">
                <a16:creationId xmlns:a16="http://schemas.microsoft.com/office/drawing/2014/main" id="{FA9D33D5-4603-4175-8945-F678BF7BC369}"/>
              </a:ext>
            </a:extLst>
          </p:cNvPr>
          <p:cNvSpPr>
            <a:spLocks noGrp="1"/>
          </p:cNvSpPr>
          <p:nvPr>
            <p:ph idx="1"/>
          </p:nvPr>
        </p:nvSpPr>
        <p:spPr>
          <a:xfrm>
            <a:off x="5773173" y="2414086"/>
            <a:ext cx="3408303" cy="3627274"/>
          </a:xfrm>
        </p:spPr>
        <p:txBody>
          <a:bodyPr>
            <a:normAutofit lnSpcReduction="10000"/>
          </a:bodyPr>
          <a:lstStyle/>
          <a:p>
            <a:r>
              <a:rPr lang="en-US" sz="2000" dirty="0"/>
              <a:t>There’s a town on Whidbey Island in Washington State called “Freeland” and it’s not a founder’s name but a cry of exultation.</a:t>
            </a:r>
          </a:p>
          <a:p>
            <a:r>
              <a:rPr lang="en-US" sz="2000" dirty="0"/>
              <a:t>So immigrants kept coming, whether welcome or not, and subsequent generations assimilated as a natural consequence. </a:t>
            </a:r>
          </a:p>
        </p:txBody>
      </p:sp>
      <p:sp>
        <p:nvSpPr>
          <p:cNvPr id="24" name="TextBox 23">
            <a:extLst>
              <a:ext uri="{FF2B5EF4-FFF2-40B4-BE49-F238E27FC236}">
                <a16:creationId xmlns:a16="http://schemas.microsoft.com/office/drawing/2014/main" id="{2AE4C2E2-96FC-4AFC-A6C6-7F46C8AC46A8}"/>
              </a:ext>
            </a:extLst>
          </p:cNvPr>
          <p:cNvSpPr txBox="1"/>
          <p:nvPr/>
        </p:nvSpPr>
        <p:spPr>
          <a:xfrm>
            <a:off x="497486" y="187390"/>
            <a:ext cx="6502400" cy="584775"/>
          </a:xfrm>
          <a:prstGeom prst="rect">
            <a:avLst/>
          </a:prstGeom>
          <a:noFill/>
        </p:spPr>
        <p:txBody>
          <a:bodyPr wrap="square" rtlCol="0">
            <a:spAutoFit/>
          </a:bodyPr>
          <a:lstStyle/>
          <a:p>
            <a:r>
              <a:rPr lang="en-US" sz="3200" dirty="0"/>
              <a:t>Literature Review – 4</a:t>
            </a:r>
            <a:r>
              <a:rPr lang="en-US" sz="3200" baseline="30000" dirty="0"/>
              <a:t>th</a:t>
            </a:r>
            <a:r>
              <a:rPr lang="en-US" sz="3200" dirty="0"/>
              <a:t> example</a:t>
            </a:r>
          </a:p>
        </p:txBody>
      </p:sp>
    </p:spTree>
    <p:extLst>
      <p:ext uri="{BB962C8B-B14F-4D97-AF65-F5344CB8AC3E}">
        <p14:creationId xmlns:p14="http://schemas.microsoft.com/office/powerpoint/2010/main" val="323780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9094-DA87-4D3A-9BB8-00AE11F1734A}"/>
              </a:ext>
            </a:extLst>
          </p:cNvPr>
          <p:cNvSpPr>
            <a:spLocks noGrp="1"/>
          </p:cNvSpPr>
          <p:nvPr>
            <p:ph type="title"/>
          </p:nvPr>
        </p:nvSpPr>
        <p:spPr/>
        <p:txBody>
          <a:bodyPr/>
          <a:lstStyle/>
          <a:p>
            <a:r>
              <a:rPr lang="en-US" dirty="0">
                <a:solidFill>
                  <a:schemeClr val="accent1">
                    <a:lumMod val="50000"/>
                  </a:schemeClr>
                </a:solidFill>
              </a:rPr>
              <a:t>“Buy land.  They </a:t>
            </a:r>
            <a:r>
              <a:rPr lang="en-US" dirty="0" err="1">
                <a:solidFill>
                  <a:schemeClr val="accent1">
                    <a:lumMod val="50000"/>
                  </a:schemeClr>
                </a:solidFill>
              </a:rPr>
              <a:t>ain’t</a:t>
            </a:r>
            <a:r>
              <a:rPr lang="en-US" dirty="0">
                <a:solidFill>
                  <a:schemeClr val="accent1">
                    <a:lumMod val="50000"/>
                  </a:schemeClr>
                </a:solidFill>
              </a:rPr>
              <a:t> making any more of the stuff.”  </a:t>
            </a:r>
            <a:r>
              <a:rPr lang="en-US" sz="2400" dirty="0">
                <a:solidFill>
                  <a:schemeClr val="accent1">
                    <a:lumMod val="50000"/>
                  </a:schemeClr>
                </a:solidFill>
              </a:rPr>
              <a:t>Will Rogers (not a relative)</a:t>
            </a:r>
            <a:endParaRPr lang="en-US" dirty="0">
              <a:solidFill>
                <a:schemeClr val="accent1">
                  <a:lumMod val="50000"/>
                </a:schemeClr>
              </a:solidFill>
            </a:endParaRPr>
          </a:p>
        </p:txBody>
      </p:sp>
      <p:sp>
        <p:nvSpPr>
          <p:cNvPr id="4" name="Content Placeholder 3">
            <a:extLst>
              <a:ext uri="{FF2B5EF4-FFF2-40B4-BE49-F238E27FC236}">
                <a16:creationId xmlns:a16="http://schemas.microsoft.com/office/drawing/2014/main" id="{23A265CE-B966-46C0-8A0B-24F22B0F3255}"/>
              </a:ext>
            </a:extLst>
          </p:cNvPr>
          <p:cNvSpPr>
            <a:spLocks noGrp="1"/>
          </p:cNvSpPr>
          <p:nvPr>
            <p:ph sz="half" idx="2"/>
          </p:nvPr>
        </p:nvSpPr>
        <p:spPr>
          <a:xfrm>
            <a:off x="810765" y="5953317"/>
            <a:ext cx="4989606" cy="590166"/>
          </a:xfrm>
        </p:spPr>
        <p:txBody>
          <a:bodyPr>
            <a:normAutofit/>
          </a:bodyPr>
          <a:lstStyle/>
          <a:p>
            <a:pPr marL="0" indent="0">
              <a:buNone/>
            </a:pPr>
            <a:r>
              <a:rPr lang="en-US" dirty="0">
                <a:hlinkClick r:id="rId2"/>
              </a:rPr>
              <a:t>https://en.wikipedia.org/wiki/Will_Rogers</a:t>
            </a:r>
            <a:r>
              <a:rPr lang="en-US" dirty="0"/>
              <a:t> </a:t>
            </a:r>
          </a:p>
        </p:txBody>
      </p:sp>
      <p:pic>
        <p:nvPicPr>
          <p:cNvPr id="2050" name="Picture 2" descr="https://upload.wikimedia.org/wikipedia/commons/thumb/3/37/Seattle_Mayor_Charles_L._Smith_with_Will_Rogers%2C_circa_1935.jpg/800px-Seattle_Mayor_Charles_L._Smith_with_Will_Rogers%2C_circa_1935.jpg">
            <a:extLst>
              <a:ext uri="{FF2B5EF4-FFF2-40B4-BE49-F238E27FC236}">
                <a16:creationId xmlns:a16="http://schemas.microsoft.com/office/drawing/2014/main" id="{8D74C04A-EB93-42C6-9B38-094D91D84C0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1534"/>
          <a:stretch/>
        </p:blipFill>
        <p:spPr bwMode="auto">
          <a:xfrm>
            <a:off x="926515" y="2160589"/>
            <a:ext cx="2316483" cy="36504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F8ACB5-6D4D-4308-939F-2827E41968F1}"/>
              </a:ext>
            </a:extLst>
          </p:cNvPr>
          <p:cNvSpPr txBox="1"/>
          <p:nvPr/>
        </p:nvSpPr>
        <p:spPr>
          <a:xfrm>
            <a:off x="3474720" y="2160589"/>
            <a:ext cx="6163056" cy="3046988"/>
          </a:xfrm>
          <a:prstGeom prst="rect">
            <a:avLst/>
          </a:prstGeom>
          <a:noFill/>
        </p:spPr>
        <p:txBody>
          <a:bodyPr wrap="square" rtlCol="0">
            <a:spAutoFit/>
          </a:bodyPr>
          <a:lstStyle/>
          <a:p>
            <a:r>
              <a:rPr lang="en-US" sz="3200" dirty="0"/>
              <a:t>Will said this after most of the free land was already taken away from the Native Americans and title vested in the Immigrant owners.  He meant it as investment advice.  </a:t>
            </a:r>
          </a:p>
        </p:txBody>
      </p:sp>
    </p:spTree>
    <p:extLst>
      <p:ext uri="{BB962C8B-B14F-4D97-AF65-F5344CB8AC3E}">
        <p14:creationId xmlns:p14="http://schemas.microsoft.com/office/powerpoint/2010/main" val="247259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a:extLst>
              <a:ext uri="{FF2B5EF4-FFF2-40B4-BE49-F238E27FC236}">
                <a16:creationId xmlns:a16="http://schemas.microsoft.com/office/drawing/2014/main" id="{71CFDEDC-7E0E-4700-AFC6-69DF050EF0D0}"/>
              </a:ext>
            </a:extLst>
          </p:cNvPr>
          <p:cNvSpPr>
            <a:spLocks noGrp="1"/>
          </p:cNvSpPr>
          <p:nvPr>
            <p:ph type="title"/>
          </p:nvPr>
        </p:nvSpPr>
        <p:spPr>
          <a:xfrm>
            <a:off x="4339378" y="464541"/>
            <a:ext cx="4924878" cy="484583"/>
          </a:xfrm>
        </p:spPr>
        <p:txBody>
          <a:bodyPr vert="horz" lIns="91440" tIns="45720" rIns="91440" bIns="45720" rtlCol="0" anchor="ctr">
            <a:normAutofit/>
          </a:bodyPr>
          <a:lstStyle/>
          <a:p>
            <a:r>
              <a:rPr lang="en-US" sz="2400" dirty="0"/>
              <a:t>Less than voluntary immigration</a:t>
            </a:r>
          </a:p>
        </p:txBody>
      </p:sp>
      <p:pic>
        <p:nvPicPr>
          <p:cNvPr id="2" name="Picture 1" descr="A statue of a person&#10;&#10;Description generated with high confidence">
            <a:extLst>
              <a:ext uri="{FF2B5EF4-FFF2-40B4-BE49-F238E27FC236}">
                <a16:creationId xmlns:a16="http://schemas.microsoft.com/office/drawing/2014/main" id="{5044A719-9641-476E-AC91-7B4952CF887A}"/>
              </a:ext>
            </a:extLst>
          </p:cNvPr>
          <p:cNvPicPr>
            <a:picLocks noChangeAspect="1"/>
          </p:cNvPicPr>
          <p:nvPr/>
        </p:nvPicPr>
        <p:blipFill>
          <a:blip r:embed="rId2"/>
          <a:stretch>
            <a:fillRect/>
          </a:stretch>
        </p:blipFill>
        <p:spPr>
          <a:xfrm>
            <a:off x="449777" y="500412"/>
            <a:ext cx="3251701" cy="4712610"/>
          </a:xfrm>
          <a:prstGeom prst="rect">
            <a:avLst/>
          </a:prstGeom>
        </p:spPr>
      </p:pic>
      <p:sp>
        <p:nvSpPr>
          <p:cNvPr id="6" name="Content Placeholder 5">
            <a:extLst>
              <a:ext uri="{FF2B5EF4-FFF2-40B4-BE49-F238E27FC236}">
                <a16:creationId xmlns:a16="http://schemas.microsoft.com/office/drawing/2014/main" id="{94871C91-BCD4-40ED-AC99-2CF6841A5C40}"/>
              </a:ext>
            </a:extLst>
          </p:cNvPr>
          <p:cNvSpPr>
            <a:spLocks noGrp="1"/>
          </p:cNvSpPr>
          <p:nvPr>
            <p:ph idx="4294967295"/>
          </p:nvPr>
        </p:nvSpPr>
        <p:spPr>
          <a:xfrm>
            <a:off x="3922958" y="1105735"/>
            <a:ext cx="6053151" cy="5522175"/>
          </a:xfrm>
        </p:spPr>
        <p:txBody>
          <a:bodyPr vert="horz" lIns="91440" tIns="45720" rIns="91440" bIns="45720" rtlCol="0">
            <a:normAutofit lnSpcReduction="10000"/>
          </a:bodyPr>
          <a:lstStyle/>
          <a:p>
            <a:pPr marL="0" indent="0">
              <a:lnSpc>
                <a:spcPct val="90000"/>
              </a:lnSpc>
              <a:buNone/>
            </a:pPr>
            <a:r>
              <a:rPr lang="en-US" sz="1600" dirty="0"/>
              <a:t>Deportation from the Old Country — The Highland Clearances  </a:t>
            </a:r>
            <a:r>
              <a:rPr lang="en-US" sz="1300" dirty="0">
                <a:hlinkClick r:id="rId3"/>
              </a:rPr>
              <a:t>https://www.britannica.com/topic/Highland-Clearances</a:t>
            </a:r>
            <a:r>
              <a:rPr lang="en-US" sz="1300" dirty="0"/>
              <a:t> </a:t>
            </a:r>
          </a:p>
          <a:p>
            <a:pPr marL="57150" indent="0">
              <a:lnSpc>
                <a:spcPct val="90000"/>
              </a:lnSpc>
              <a:buNone/>
            </a:pPr>
            <a:r>
              <a:rPr lang="en-US" dirty="0"/>
              <a:t>A famous Romance writer founded a museum on the East Coast of Scotland with a theme about Highlanders forcibly removed from the fertile glens so that the Lairds could more profitably raise sheep there.  Most were resettled on the coasts in harsh conditions but some, it is claimed, were forced aboard ships and taken to the American colonies. If so, they were probably indentured under unfavorable terms and afterward found </a:t>
            </a:r>
            <a:r>
              <a:rPr lang="en-US" u="sng" dirty="0"/>
              <a:t>non-prime land</a:t>
            </a:r>
            <a:r>
              <a:rPr lang="en-US" dirty="0"/>
              <a:t>.  The Foxfire books might show how that scenario evolved, with very little or at least late assimilation. </a:t>
            </a:r>
            <a:r>
              <a:rPr lang="en-US" sz="1400" dirty="0">
                <a:hlinkClick r:id="rId4"/>
              </a:rPr>
              <a:t>https://www.foxfire.org/about-foxfire/</a:t>
            </a:r>
            <a:r>
              <a:rPr lang="en-US" sz="1400" dirty="0"/>
              <a:t> </a:t>
            </a:r>
          </a:p>
          <a:p>
            <a:pPr marL="57150" indent="0">
              <a:lnSpc>
                <a:spcPct val="90000"/>
              </a:lnSpc>
              <a:buNone/>
            </a:pPr>
            <a:r>
              <a:rPr lang="en-US" dirty="0"/>
              <a:t>However, not a few Scottish emigrants were voluntary, and there are multiple records I’ve seen in the Edinboro library where a Laird’s steward, called a “Factor,” hired a ship and recruited most of the skilled estate workers to sail away with him to found a new settlement with well-chosen </a:t>
            </a:r>
            <a:r>
              <a:rPr lang="en-US" u="sng" dirty="0"/>
              <a:t>lands</a:t>
            </a:r>
            <a:r>
              <a:rPr lang="en-US" dirty="0"/>
              <a:t>.  Unforgotten resentment about the clearances might have helped.</a:t>
            </a:r>
          </a:p>
          <a:p>
            <a:pPr marL="114300" indent="0">
              <a:lnSpc>
                <a:spcPct val="90000"/>
              </a:lnSpc>
              <a:buNone/>
            </a:pPr>
            <a:r>
              <a:rPr lang="en-US" sz="1400" dirty="0">
                <a:hlinkClick r:id="rId5"/>
              </a:rPr>
              <a:t>http://www.scottishhistory.com/articles/highlands/clearances/clearance_page1.html</a:t>
            </a:r>
            <a:r>
              <a:rPr lang="en-US" sz="1400" dirty="0"/>
              <a:t> </a:t>
            </a:r>
          </a:p>
        </p:txBody>
      </p:sp>
      <p:sp>
        <p:nvSpPr>
          <p:cNvPr id="3" name="TextBox 2">
            <a:extLst>
              <a:ext uri="{FF2B5EF4-FFF2-40B4-BE49-F238E27FC236}">
                <a16:creationId xmlns:a16="http://schemas.microsoft.com/office/drawing/2014/main" id="{E9823DAC-4EAD-4CFB-A5C7-CC07236376B3}"/>
              </a:ext>
            </a:extLst>
          </p:cNvPr>
          <p:cNvSpPr txBox="1"/>
          <p:nvPr/>
        </p:nvSpPr>
        <p:spPr>
          <a:xfrm>
            <a:off x="694481" y="5281807"/>
            <a:ext cx="2893671" cy="461665"/>
          </a:xfrm>
          <a:prstGeom prst="rect">
            <a:avLst/>
          </a:prstGeom>
          <a:noFill/>
        </p:spPr>
        <p:txBody>
          <a:bodyPr wrap="square" rtlCol="0">
            <a:spAutoFit/>
          </a:bodyPr>
          <a:lstStyle/>
          <a:p>
            <a:r>
              <a:rPr lang="en-US" sz="1200" dirty="0">
                <a:hlinkClick r:id="rId6"/>
              </a:rPr>
              <a:t>https://www.undiscoveredscotland.co.uk/usscotfax/history/clearances.html</a:t>
            </a:r>
            <a:r>
              <a:rPr lang="en-US" sz="1200" dirty="0"/>
              <a:t> </a:t>
            </a:r>
          </a:p>
        </p:txBody>
      </p:sp>
    </p:spTree>
    <p:extLst>
      <p:ext uri="{BB962C8B-B14F-4D97-AF65-F5344CB8AC3E}">
        <p14:creationId xmlns:p14="http://schemas.microsoft.com/office/powerpoint/2010/main" val="51140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alking in the snow&#10;&#10;Description generated with very high confidence">
            <a:extLst>
              <a:ext uri="{FF2B5EF4-FFF2-40B4-BE49-F238E27FC236}">
                <a16:creationId xmlns:a16="http://schemas.microsoft.com/office/drawing/2014/main" id="{B8E1E96C-6EC3-464F-92A4-2CB3ACEE1063}"/>
              </a:ext>
            </a:extLst>
          </p:cNvPr>
          <p:cNvPicPr>
            <a:picLocks noChangeAspect="1"/>
          </p:cNvPicPr>
          <p:nvPr/>
        </p:nvPicPr>
        <p:blipFill rotWithShape="1">
          <a:blip r:embed="rId2">
            <a:duotone>
              <a:prstClr val="black"/>
              <a:schemeClr val="tx2">
                <a:tint val="45000"/>
                <a:satMod val="400000"/>
              </a:schemeClr>
            </a:duotone>
            <a:alphaModFix amt="40000"/>
            <a:extLst/>
          </a:blip>
          <a:srcRect t="5462"/>
          <a:stretch/>
        </p:blipFill>
        <p:spPr>
          <a:xfrm>
            <a:off x="0" y="10"/>
            <a:ext cx="12191980" cy="6857990"/>
          </a:xfrm>
          <a:prstGeom prst="rect">
            <a:avLst/>
          </a:prstGeom>
        </p:spPr>
      </p:pic>
      <p:sp>
        <p:nvSpPr>
          <p:cNvPr id="2" name="Title 1">
            <a:extLst>
              <a:ext uri="{FF2B5EF4-FFF2-40B4-BE49-F238E27FC236}">
                <a16:creationId xmlns:a16="http://schemas.microsoft.com/office/drawing/2014/main" id="{97CF2F80-AB44-4FF4-B6C2-43F0727DD1E1}"/>
              </a:ext>
            </a:extLst>
          </p:cNvPr>
          <p:cNvSpPr>
            <a:spLocks noGrp="1"/>
          </p:cNvSpPr>
          <p:nvPr>
            <p:ph type="title"/>
          </p:nvPr>
        </p:nvSpPr>
        <p:spPr>
          <a:xfrm>
            <a:off x="677334" y="609600"/>
            <a:ext cx="8596668" cy="1320800"/>
          </a:xfrm>
        </p:spPr>
        <p:txBody>
          <a:bodyPr>
            <a:normAutofit/>
          </a:bodyPr>
          <a:lstStyle/>
          <a:p>
            <a:pPr>
              <a:lnSpc>
                <a:spcPct val="90000"/>
              </a:lnSpc>
            </a:pPr>
            <a:r>
              <a:rPr lang="en-US" sz="2800"/>
              <a:t>Military service in the Colonies — Alexander Young</a:t>
            </a:r>
            <a:br>
              <a:rPr lang="en-US" sz="2800"/>
            </a:br>
            <a:endParaRPr lang="en-US" sz="2800"/>
          </a:p>
        </p:txBody>
      </p:sp>
      <p:sp>
        <p:nvSpPr>
          <p:cNvPr id="3" name="Content Placeholder 2">
            <a:extLst>
              <a:ext uri="{FF2B5EF4-FFF2-40B4-BE49-F238E27FC236}">
                <a16:creationId xmlns:a16="http://schemas.microsoft.com/office/drawing/2014/main" id="{FE8D640E-FFDC-4246-8EF9-CBDE13649045}"/>
              </a:ext>
            </a:extLst>
          </p:cNvPr>
          <p:cNvSpPr>
            <a:spLocks noGrp="1"/>
          </p:cNvSpPr>
          <p:nvPr>
            <p:ph idx="1"/>
          </p:nvPr>
        </p:nvSpPr>
        <p:spPr>
          <a:xfrm>
            <a:off x="677334" y="1454534"/>
            <a:ext cx="8721309" cy="4147613"/>
          </a:xfrm>
        </p:spPr>
        <p:txBody>
          <a:bodyPr>
            <a:normAutofit fontScale="92500" lnSpcReduction="10000"/>
          </a:bodyPr>
          <a:lstStyle/>
          <a:p>
            <a:pPr lvl="1"/>
            <a:r>
              <a:rPr lang="en-US" dirty="0">
                <a:solidFill>
                  <a:srgbClr val="FFFFFF"/>
                </a:solidFill>
              </a:rPr>
              <a:t>Because the Regimental records were destroyed by the Blitz in WWII London, we’ll never know where in The Highlands another ancestor was from exactly.  He enlisted in Scotland at Stirling in the mid 18</a:t>
            </a:r>
            <a:r>
              <a:rPr lang="en-US" baseline="30000" dirty="0">
                <a:solidFill>
                  <a:srgbClr val="FFFFFF"/>
                </a:solidFill>
              </a:rPr>
              <a:t>th</a:t>
            </a:r>
            <a:r>
              <a:rPr lang="en-US" dirty="0">
                <a:solidFill>
                  <a:srgbClr val="FFFFFF"/>
                </a:solidFill>
              </a:rPr>
              <a:t> Century, and he fought throughout most of the French and Indian Wars in the American British Colonies.</a:t>
            </a:r>
          </a:p>
          <a:p>
            <a:pPr lvl="1"/>
            <a:r>
              <a:rPr lang="en-US" dirty="0">
                <a:solidFill>
                  <a:srgbClr val="FFFFFF"/>
                </a:solidFill>
                <a:hlinkClick r:id="rId3"/>
              </a:rPr>
              <a:t>https://en.wikipedia.org/wiki/77th_Regiment_of_Foot_(Montgomerie%27s_Highlanders)</a:t>
            </a:r>
            <a:r>
              <a:rPr lang="en-US" dirty="0">
                <a:solidFill>
                  <a:srgbClr val="FFFFFF"/>
                </a:solidFill>
              </a:rPr>
              <a:t> </a:t>
            </a:r>
          </a:p>
          <a:p>
            <a:pPr lvl="1"/>
            <a:r>
              <a:rPr lang="en-US" dirty="0">
                <a:solidFill>
                  <a:srgbClr val="FFFFFF"/>
                </a:solidFill>
                <a:hlinkClick r:id="rId4"/>
              </a:rPr>
              <a:t>https://warfarehistorynetwork.com/daily/military-history/rogers-rangers-the-battle-of-labarbue-creek/</a:t>
            </a:r>
            <a:r>
              <a:rPr lang="en-US" dirty="0">
                <a:solidFill>
                  <a:srgbClr val="FFFFFF"/>
                </a:solidFill>
              </a:rPr>
              <a:t> </a:t>
            </a:r>
          </a:p>
          <a:p>
            <a:pPr lvl="1"/>
            <a:r>
              <a:rPr lang="en-US" dirty="0">
                <a:solidFill>
                  <a:srgbClr val="FFFFFF"/>
                </a:solidFill>
              </a:rPr>
              <a:t>Young remained a loyal Tory during the Revolutionary War, and was forced to abandon his </a:t>
            </a:r>
            <a:r>
              <a:rPr lang="en-US" u="sng" dirty="0">
                <a:solidFill>
                  <a:srgbClr val="FFFFFF"/>
                </a:solidFill>
              </a:rPr>
              <a:t>granted lands</a:t>
            </a:r>
            <a:r>
              <a:rPr lang="en-US" dirty="0">
                <a:solidFill>
                  <a:srgbClr val="FFFFFF"/>
                </a:solidFill>
              </a:rPr>
              <a:t> in New York state and flee with his family to Canada.  </a:t>
            </a:r>
          </a:p>
          <a:p>
            <a:pPr lvl="1"/>
            <a:r>
              <a:rPr lang="en-US" dirty="0">
                <a:solidFill>
                  <a:srgbClr val="FFFFFF"/>
                </a:solidFill>
              </a:rPr>
              <a:t>My branch of his line combined with another Young family (and the Canadian </a:t>
            </a:r>
            <a:r>
              <a:rPr lang="en-US" dirty="0" err="1">
                <a:solidFill>
                  <a:srgbClr val="FFFFFF"/>
                </a:solidFill>
              </a:rPr>
              <a:t>Boyntons</a:t>
            </a:r>
            <a:r>
              <a:rPr lang="en-US" dirty="0">
                <a:solidFill>
                  <a:srgbClr val="FFFFFF"/>
                </a:solidFill>
              </a:rPr>
              <a:t>), and left Canada for the USA where the combined Young family descendants took advantage of the Homestead Acts (starting in 1862), which offered choice </a:t>
            </a:r>
            <a:r>
              <a:rPr lang="en-US" u="sng" dirty="0">
                <a:solidFill>
                  <a:srgbClr val="FFFFFF"/>
                </a:solidFill>
              </a:rPr>
              <a:t>free land,</a:t>
            </a:r>
            <a:r>
              <a:rPr lang="en-US" dirty="0">
                <a:solidFill>
                  <a:srgbClr val="FFFFFF"/>
                </a:solidFill>
              </a:rPr>
              <a:t> to farm in Kansas near Fort </a:t>
            </a:r>
            <a:r>
              <a:rPr lang="en-US" dirty="0" err="1">
                <a:solidFill>
                  <a:srgbClr val="FFFFFF"/>
                </a:solidFill>
              </a:rPr>
              <a:t>Larned</a:t>
            </a:r>
            <a:r>
              <a:rPr lang="en-US" dirty="0">
                <a:solidFill>
                  <a:srgbClr val="FFFFFF"/>
                </a:solidFill>
              </a:rPr>
              <a:t>.  My great-grandmother, Nellie Young, met Robert Knowles Perry near there.</a:t>
            </a:r>
          </a:p>
          <a:p>
            <a:pPr lvl="1"/>
            <a:r>
              <a:rPr lang="en-US" dirty="0">
                <a:solidFill>
                  <a:srgbClr val="FFFFFF"/>
                </a:solidFill>
                <a:hlinkClick r:id="rId5"/>
              </a:rPr>
              <a:t>https://en.wikipedia.org/wiki/Homestead_Acts</a:t>
            </a:r>
            <a:endParaRPr lang="en-US" dirty="0">
              <a:solidFill>
                <a:srgbClr val="FFFFFF"/>
              </a:solidFill>
            </a:endParaRPr>
          </a:p>
          <a:p>
            <a:pPr lvl="1"/>
            <a:r>
              <a:rPr lang="en-US" dirty="0">
                <a:solidFill>
                  <a:srgbClr val="FFFFFF"/>
                </a:solidFill>
                <a:hlinkClick r:id="rId6"/>
              </a:rPr>
              <a:t>https://en.wikipedia.org/wiki/Fort_Larned_National_Historic_Site</a:t>
            </a:r>
            <a:r>
              <a:rPr lang="en-US" dirty="0">
                <a:solidFill>
                  <a:srgbClr val="FFFFFF"/>
                </a:solidFill>
              </a:rPr>
              <a:t> </a:t>
            </a:r>
          </a:p>
        </p:txBody>
      </p:sp>
    </p:spTree>
    <p:extLst>
      <p:ext uri="{BB962C8B-B14F-4D97-AF65-F5344CB8AC3E}">
        <p14:creationId xmlns:p14="http://schemas.microsoft.com/office/powerpoint/2010/main" val="6151131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8097-A495-4148-A755-DDE687A87E2B}"/>
              </a:ext>
            </a:extLst>
          </p:cNvPr>
          <p:cNvSpPr>
            <a:spLocks noGrp="1"/>
          </p:cNvSpPr>
          <p:nvPr>
            <p:ph type="title"/>
          </p:nvPr>
        </p:nvSpPr>
        <p:spPr>
          <a:xfrm>
            <a:off x="677334" y="609600"/>
            <a:ext cx="8039198" cy="2712334"/>
          </a:xfrm>
        </p:spPr>
        <p:txBody>
          <a:bodyPr>
            <a:normAutofit fontScale="90000"/>
          </a:bodyPr>
          <a:lstStyle/>
          <a:p>
            <a:r>
              <a:rPr lang="en-US" dirty="0">
                <a:solidFill>
                  <a:schemeClr val="accent2">
                    <a:lumMod val="75000"/>
                  </a:schemeClr>
                </a:solidFill>
              </a:rPr>
              <a:t>Refugees — War, famine, pogroms, and hopelessness forced others to emigrate — and assimilation after arrival could not possibly be onerous enough to matter, at least to that generation...</a:t>
            </a:r>
          </a:p>
        </p:txBody>
      </p:sp>
      <p:sp>
        <p:nvSpPr>
          <p:cNvPr id="4" name="Title 1">
            <a:extLst>
              <a:ext uri="{FF2B5EF4-FFF2-40B4-BE49-F238E27FC236}">
                <a16:creationId xmlns:a16="http://schemas.microsoft.com/office/drawing/2014/main" id="{1F1C6146-63A4-4B69-96E0-A137582B1005}"/>
              </a:ext>
            </a:extLst>
          </p:cNvPr>
          <p:cNvSpPr>
            <a:spLocks noGrp="1"/>
          </p:cNvSpPr>
          <p:nvPr>
            <p:ph idx="1"/>
          </p:nvPr>
        </p:nvSpPr>
        <p:spPr>
          <a:xfrm>
            <a:off x="758357" y="5420799"/>
            <a:ext cx="6880934" cy="1367427"/>
          </a:xfrm>
        </p:spPr>
        <p:txBody>
          <a:bodyPr>
            <a:normAutofit/>
          </a:bodyPr>
          <a:lstStyle/>
          <a:p>
            <a:pPr marL="0" indent="0">
              <a:lnSpc>
                <a:spcPct val="90000"/>
              </a:lnSpc>
              <a:buNone/>
            </a:pPr>
            <a:r>
              <a:rPr lang="en-US" b="1" dirty="0"/>
              <a:t>Religion and the Founding of the American Republic</a:t>
            </a:r>
            <a:br>
              <a:rPr lang="en-US" b="1" dirty="0"/>
            </a:br>
            <a:r>
              <a:rPr lang="en-US" dirty="0"/>
              <a:t>America as a Religious Refuge: The Seventeenth Century, Part 1 </a:t>
            </a:r>
            <a:r>
              <a:rPr lang="en-US" b="1" dirty="0">
                <a:hlinkClick r:id="rId2"/>
              </a:rPr>
              <a:t>https://www.loc.gov/exhibits/religion/rel01.html</a:t>
            </a:r>
            <a:r>
              <a:rPr lang="en-US" b="1" dirty="0"/>
              <a:t> </a:t>
            </a:r>
          </a:p>
        </p:txBody>
      </p:sp>
      <p:pic>
        <p:nvPicPr>
          <p:cNvPr id="5" name="Picture 4">
            <a:extLst>
              <a:ext uri="{FF2B5EF4-FFF2-40B4-BE49-F238E27FC236}">
                <a16:creationId xmlns:a16="http://schemas.microsoft.com/office/drawing/2014/main" id="{2CEFE8F2-A485-4178-8032-95F40EA759DB}"/>
              </a:ext>
            </a:extLst>
          </p:cNvPr>
          <p:cNvPicPr>
            <a:picLocks noChangeAspect="1"/>
          </p:cNvPicPr>
          <p:nvPr/>
        </p:nvPicPr>
        <p:blipFill>
          <a:blip r:embed="rId3"/>
          <a:stretch>
            <a:fillRect/>
          </a:stretch>
        </p:blipFill>
        <p:spPr>
          <a:xfrm>
            <a:off x="8764151" y="1484024"/>
            <a:ext cx="3171429" cy="2714286"/>
          </a:xfrm>
          <a:prstGeom prst="rect">
            <a:avLst/>
          </a:prstGeom>
        </p:spPr>
      </p:pic>
      <p:pic>
        <p:nvPicPr>
          <p:cNvPr id="6" name="Picture 5">
            <a:extLst>
              <a:ext uri="{FF2B5EF4-FFF2-40B4-BE49-F238E27FC236}">
                <a16:creationId xmlns:a16="http://schemas.microsoft.com/office/drawing/2014/main" id="{D036B7CE-20EB-47F7-91EE-AC1096A31DDC}"/>
              </a:ext>
            </a:extLst>
          </p:cNvPr>
          <p:cNvPicPr>
            <a:picLocks noChangeAspect="1"/>
          </p:cNvPicPr>
          <p:nvPr/>
        </p:nvPicPr>
        <p:blipFill>
          <a:blip r:embed="rId4"/>
          <a:stretch>
            <a:fillRect/>
          </a:stretch>
        </p:blipFill>
        <p:spPr>
          <a:xfrm>
            <a:off x="5630818" y="2708465"/>
            <a:ext cx="3133333" cy="2419048"/>
          </a:xfrm>
          <a:prstGeom prst="rect">
            <a:avLst/>
          </a:prstGeom>
        </p:spPr>
      </p:pic>
      <p:pic>
        <p:nvPicPr>
          <p:cNvPr id="7" name="Picture 6">
            <a:extLst>
              <a:ext uri="{FF2B5EF4-FFF2-40B4-BE49-F238E27FC236}">
                <a16:creationId xmlns:a16="http://schemas.microsoft.com/office/drawing/2014/main" id="{58928839-5303-47CB-A7A9-5CD539C8F355}"/>
              </a:ext>
            </a:extLst>
          </p:cNvPr>
          <p:cNvPicPr>
            <a:picLocks noChangeAspect="1"/>
          </p:cNvPicPr>
          <p:nvPr/>
        </p:nvPicPr>
        <p:blipFill>
          <a:blip r:embed="rId5"/>
          <a:stretch>
            <a:fillRect/>
          </a:stretch>
        </p:blipFill>
        <p:spPr>
          <a:xfrm>
            <a:off x="8716532" y="4414932"/>
            <a:ext cx="3219048" cy="2247619"/>
          </a:xfrm>
          <a:prstGeom prst="rect">
            <a:avLst/>
          </a:prstGeom>
        </p:spPr>
      </p:pic>
      <p:sp>
        <p:nvSpPr>
          <p:cNvPr id="8" name="TextBox 7">
            <a:extLst>
              <a:ext uri="{FF2B5EF4-FFF2-40B4-BE49-F238E27FC236}">
                <a16:creationId xmlns:a16="http://schemas.microsoft.com/office/drawing/2014/main" id="{9FBC877C-BC0B-49F2-8281-AA8C329243C4}"/>
              </a:ext>
            </a:extLst>
          </p:cNvPr>
          <p:cNvSpPr txBox="1"/>
          <p:nvPr/>
        </p:nvSpPr>
        <p:spPr>
          <a:xfrm>
            <a:off x="758357" y="3598145"/>
            <a:ext cx="4409954" cy="1200329"/>
          </a:xfrm>
          <a:prstGeom prst="rect">
            <a:avLst/>
          </a:prstGeom>
          <a:noFill/>
        </p:spPr>
        <p:txBody>
          <a:bodyPr wrap="square" rtlCol="0">
            <a:spAutoFit/>
          </a:bodyPr>
          <a:lstStyle/>
          <a:p>
            <a:r>
              <a:rPr lang="en-US" b="1" dirty="0"/>
              <a:t>But subsequent generations in America were in their turn intolerant of other religious believers.  Many Quakers left Boston and went to Rhode Island.  </a:t>
            </a:r>
            <a:endParaRPr lang="en-US" sz="900" dirty="0"/>
          </a:p>
        </p:txBody>
      </p:sp>
    </p:spTree>
    <p:extLst>
      <p:ext uri="{BB962C8B-B14F-4D97-AF65-F5344CB8AC3E}">
        <p14:creationId xmlns:p14="http://schemas.microsoft.com/office/powerpoint/2010/main" val="39373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9F98-7E59-48CB-AE37-E39A11CECEB2}"/>
              </a:ext>
            </a:extLst>
          </p:cNvPr>
          <p:cNvSpPr>
            <a:spLocks noGrp="1"/>
          </p:cNvSpPr>
          <p:nvPr>
            <p:ph type="ctrTitle"/>
          </p:nvPr>
        </p:nvSpPr>
        <p:spPr/>
        <p:txBody>
          <a:bodyPr/>
          <a:lstStyle/>
          <a:p>
            <a:r>
              <a:rPr lang="en-US" sz="6600" dirty="0">
                <a:solidFill>
                  <a:schemeClr val="accent1">
                    <a:lumMod val="50000"/>
                  </a:schemeClr>
                </a:solidFill>
              </a:rPr>
              <a:t>Assimilation</a:t>
            </a:r>
          </a:p>
        </p:txBody>
      </p:sp>
      <p:sp>
        <p:nvSpPr>
          <p:cNvPr id="3" name="Subtitle 2">
            <a:extLst>
              <a:ext uri="{FF2B5EF4-FFF2-40B4-BE49-F238E27FC236}">
                <a16:creationId xmlns:a16="http://schemas.microsoft.com/office/drawing/2014/main" id="{C114B8A0-1A97-48AE-AD28-E400F412F676}"/>
              </a:ext>
            </a:extLst>
          </p:cNvPr>
          <p:cNvSpPr>
            <a:spLocks noGrp="1"/>
          </p:cNvSpPr>
          <p:nvPr>
            <p:ph type="subTitle" idx="1"/>
          </p:nvPr>
        </p:nvSpPr>
        <p:spPr/>
        <p:txBody>
          <a:bodyPr>
            <a:normAutofit fontScale="92500" lnSpcReduction="10000"/>
          </a:bodyPr>
          <a:lstStyle/>
          <a:p>
            <a:r>
              <a:rPr lang="en-US" dirty="0"/>
              <a:t>Judy R. Johnson</a:t>
            </a:r>
          </a:p>
          <a:p>
            <a:pPr fontAlgn="t"/>
            <a:r>
              <a:rPr lang="en-US" dirty="0"/>
              <a:t>Submitted for Project 1 of </a:t>
            </a:r>
            <a:r>
              <a:rPr lang="fr-FR" dirty="0">
                <a:hlinkClick r:id="rId2"/>
              </a:rPr>
              <a:t>CMST 205 3408B893 D</a:t>
            </a:r>
            <a:endParaRPr lang="fr-FR" dirty="0"/>
          </a:p>
          <a:p>
            <a:pPr fontAlgn="t"/>
            <a:r>
              <a:rPr lang="fr-FR" dirty="0"/>
              <a:t>Culture Concept</a:t>
            </a:r>
          </a:p>
          <a:p>
            <a:endParaRPr lang="en-US" dirty="0"/>
          </a:p>
        </p:txBody>
      </p:sp>
    </p:spTree>
    <p:extLst>
      <p:ext uri="{BB962C8B-B14F-4D97-AF65-F5344CB8AC3E}">
        <p14:creationId xmlns:p14="http://schemas.microsoft.com/office/powerpoint/2010/main" val="359043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on a bench&#10;&#10;Description generated with very high confidence">
            <a:extLst>
              <a:ext uri="{FF2B5EF4-FFF2-40B4-BE49-F238E27FC236}">
                <a16:creationId xmlns:a16="http://schemas.microsoft.com/office/drawing/2014/main" id="{200B4896-3193-4D87-8C9D-322F3D048D5E}"/>
              </a:ext>
            </a:extLst>
          </p:cNvPr>
          <p:cNvPicPr>
            <a:picLocks noChangeAspect="1"/>
          </p:cNvPicPr>
          <p:nvPr/>
        </p:nvPicPr>
        <p:blipFill rotWithShape="1">
          <a:blip r:embed="rId2"/>
          <a:srcRect l="4340" r="22307"/>
          <a:stretch/>
        </p:blipFill>
        <p:spPr>
          <a:xfrm>
            <a:off x="4252452" y="515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4AAB332F-DC9E-41D9-9E20-254044C63BDC}"/>
              </a:ext>
            </a:extLst>
          </p:cNvPr>
          <p:cNvSpPr txBox="1"/>
          <p:nvPr/>
        </p:nvSpPr>
        <p:spPr>
          <a:xfrm>
            <a:off x="6068882" y="5085040"/>
            <a:ext cx="3306265"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Boarding at </a:t>
            </a:r>
            <a:r>
              <a:rPr lang="en-US" dirty="0">
                <a:hlinkClick r:id="rId3" tooltip="Port of Hamburg"/>
              </a:rPr>
              <a:t>Hamburg Harbor</a:t>
            </a:r>
            <a:endParaRPr lang="en-US" dirty="0"/>
          </a:p>
        </p:txBody>
      </p:sp>
      <p:pic>
        <p:nvPicPr>
          <p:cNvPr id="3074" name="Picture 2" descr="SS St. Louis surrounded by smaller vessels in its home port of Hamburg">
            <a:extLst>
              <a:ext uri="{FF2B5EF4-FFF2-40B4-BE49-F238E27FC236}">
                <a16:creationId xmlns:a16="http://schemas.microsoft.com/office/drawing/2014/main" id="{95C477F6-5DB7-4464-9BC5-5D46AF2C9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916" y="239989"/>
            <a:ext cx="2857500" cy="2105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7" name="Picture 5" descr="Weimar Republic">
            <a:extLst>
              <a:ext uri="{FF2B5EF4-FFF2-40B4-BE49-F238E27FC236}">
                <a16:creationId xmlns:a16="http://schemas.microsoft.com/office/drawing/2014/main" id="{EE819515-89BE-4B1E-824B-D70AA7F5C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sp>
        <p:nvSpPr>
          <p:cNvPr id="28" name="Flowchart: Delay 27">
            <a:extLst>
              <a:ext uri="{FF2B5EF4-FFF2-40B4-BE49-F238E27FC236}">
                <a16:creationId xmlns:a16="http://schemas.microsoft.com/office/drawing/2014/main" id="{46396AFE-434C-4788-A549-28D3C1D507F9}"/>
              </a:ext>
            </a:extLst>
          </p:cNvPr>
          <p:cNvSpPr/>
          <p:nvPr/>
        </p:nvSpPr>
        <p:spPr>
          <a:xfrm>
            <a:off x="0" y="-8255"/>
            <a:ext cx="6204030" cy="6858635"/>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400" dirty="0"/>
              <a:t>https://en.wikipedia.org/wiki/MS_St._Louis </a:t>
            </a:r>
          </a:p>
          <a:p>
            <a:pPr>
              <a:lnSpc>
                <a:spcPct val="90000"/>
              </a:lnSpc>
            </a:pPr>
            <a:r>
              <a:rPr lang="en-US" sz="1400" dirty="0"/>
              <a:t>MS St. Louis was a German ocean liner known for carrying more than 900 Jewish refugees from Germany in 1939. Originally intending to debark in Cuba, they were denied permission to land. The captain, Gustav </a:t>
            </a:r>
            <a:r>
              <a:rPr lang="en-US" sz="1400" dirty="0" err="1"/>
              <a:t>Schröder</a:t>
            </a:r>
            <a:r>
              <a:rPr lang="en-US" sz="1400" dirty="0"/>
              <a:t>, went to the United States and Canada, trying to find a nation to take them in, but both refused.   He finally returned the ship to Europe, where various European countries, including Belgium, the Netherlands, the UK, and France, accepted some refugees. Many were later caught in Nazi roundups of Jews in occupied countries, and historians have estimated that approximately a quarter of them died in death camps during World War II.[2] These events, known as the "Voyage of the Damned" in one account, have inspired film, opera, and fiction.</a:t>
            </a:r>
          </a:p>
          <a:p>
            <a:pPr>
              <a:lnSpc>
                <a:spcPct val="90000"/>
              </a:lnSpc>
            </a:pPr>
            <a:endParaRPr lang="en-US" sz="1400" dirty="0"/>
          </a:p>
        </p:txBody>
      </p:sp>
      <p:sp>
        <p:nvSpPr>
          <p:cNvPr id="2" name="Title 1">
            <a:extLst>
              <a:ext uri="{FF2B5EF4-FFF2-40B4-BE49-F238E27FC236}">
                <a16:creationId xmlns:a16="http://schemas.microsoft.com/office/drawing/2014/main" id="{22F311A1-4FAD-4F8D-9610-6D1FC3FC06C2}"/>
              </a:ext>
            </a:extLst>
          </p:cNvPr>
          <p:cNvSpPr>
            <a:spLocks noGrp="1"/>
          </p:cNvSpPr>
          <p:nvPr>
            <p:ph type="title"/>
          </p:nvPr>
        </p:nvSpPr>
        <p:spPr>
          <a:xfrm>
            <a:off x="192912" y="340718"/>
            <a:ext cx="5076180" cy="951839"/>
          </a:xfrm>
        </p:spPr>
        <p:txBody>
          <a:bodyPr>
            <a:normAutofit/>
          </a:bodyPr>
          <a:lstStyle/>
          <a:p>
            <a:pPr>
              <a:lnSpc>
                <a:spcPct val="90000"/>
              </a:lnSpc>
            </a:pPr>
            <a:r>
              <a:rPr lang="en-US" sz="2800" dirty="0">
                <a:solidFill>
                  <a:schemeClr val="accent2">
                    <a:lumMod val="75000"/>
                  </a:schemeClr>
                </a:solidFill>
              </a:rPr>
              <a:t>Political barriers to immigration are nothing new</a:t>
            </a:r>
          </a:p>
        </p:txBody>
      </p:sp>
      <p:sp>
        <p:nvSpPr>
          <p:cNvPr id="29" name="Content Placeholder 2">
            <a:extLst>
              <a:ext uri="{FF2B5EF4-FFF2-40B4-BE49-F238E27FC236}">
                <a16:creationId xmlns:a16="http://schemas.microsoft.com/office/drawing/2014/main" id="{F6EEFDFE-3B46-4FC0-9805-1B6F886D4422}"/>
              </a:ext>
            </a:extLst>
          </p:cNvPr>
          <p:cNvSpPr>
            <a:spLocks noGrp="1"/>
          </p:cNvSpPr>
          <p:nvPr/>
        </p:nvSpPr>
        <p:spPr>
          <a:xfrm>
            <a:off x="233333" y="1292502"/>
            <a:ext cx="5108437" cy="5224780"/>
          </a:xfrm>
          <a:prstGeom prst="rect">
            <a:avLst/>
          </a:prstGeom>
        </p:spPr>
        <p:txBody>
          <a:bodyPr vert="horz" lIns="91440" tIns="45720" rIns="91440" bIns="45720" rtlCol="0">
            <a:normAutofit fontScale="9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None/>
            </a:pPr>
            <a:r>
              <a:rPr lang="en-US" sz="1900" b="1" dirty="0"/>
              <a:t>MS </a:t>
            </a:r>
            <a:r>
              <a:rPr lang="en-US" sz="1900" b="1" i="1" dirty="0"/>
              <a:t>St. Louis</a:t>
            </a:r>
            <a:r>
              <a:rPr lang="en-US" sz="1900" dirty="0"/>
              <a:t> was a German </a:t>
            </a:r>
            <a:r>
              <a:rPr lang="en-US" sz="1900" dirty="0">
                <a:hlinkClick r:id="rId6" tooltip="Ocean liner"/>
              </a:rPr>
              <a:t>ocean liner</a:t>
            </a:r>
            <a:r>
              <a:rPr lang="en-US" sz="1900" dirty="0"/>
              <a:t> known for carrying more than 900 Jewish refugees from Germany in 1939. Originally intending to debark in Cuba, they were denied permission to land. The captain, </a:t>
            </a:r>
            <a:r>
              <a:rPr lang="en-US" sz="1900" dirty="0">
                <a:hlinkClick r:id="rId7" tooltip="Gustav Schröder"/>
              </a:rPr>
              <a:t>Gustav </a:t>
            </a:r>
            <a:r>
              <a:rPr lang="en-US" sz="1900" dirty="0" err="1">
                <a:hlinkClick r:id="rId7" tooltip="Gustav Schröder"/>
              </a:rPr>
              <a:t>Schröder</a:t>
            </a:r>
            <a:r>
              <a:rPr lang="en-US" sz="1900" dirty="0"/>
              <a:t>, went to the United States and Canada, trying to find a nation to take them in, but both refused.   </a:t>
            </a:r>
          </a:p>
          <a:p>
            <a:pPr marL="0" indent="0">
              <a:lnSpc>
                <a:spcPct val="110000"/>
              </a:lnSpc>
              <a:buNone/>
            </a:pPr>
            <a:r>
              <a:rPr lang="en-US" sz="1900" dirty="0"/>
              <a:t>He finally returned the ship to Europe, where various European countries, including Belgium, the Netherlands, the UK, and France, accepted some refugees. Many were later caught in </a:t>
            </a:r>
            <a:r>
              <a:rPr lang="en-US" sz="1900" dirty="0">
                <a:hlinkClick r:id="rId8" tooltip="Nazi"/>
              </a:rPr>
              <a:t>Nazi</a:t>
            </a:r>
            <a:r>
              <a:rPr lang="en-US" sz="1900" dirty="0"/>
              <a:t> roundups of Jews in occupied countries, and historians have estimated that approximately a quarter of them died in </a:t>
            </a:r>
            <a:r>
              <a:rPr lang="en-US" sz="1900" dirty="0">
                <a:hlinkClick r:id="rId9" tooltip="Extermination camp"/>
              </a:rPr>
              <a:t>death camps</a:t>
            </a:r>
            <a:r>
              <a:rPr lang="en-US" sz="1900" dirty="0"/>
              <a:t> during World War II.</a:t>
            </a:r>
            <a:r>
              <a:rPr lang="en-US" sz="1900" baseline="30000" dirty="0">
                <a:hlinkClick r:id="rId10"/>
              </a:rPr>
              <a:t>[2]</a:t>
            </a:r>
            <a:r>
              <a:rPr lang="en-US" sz="1900" dirty="0"/>
              <a:t> These events, known as the "Voyage of the Damned" in one account, have inspired film, opera, and fiction.</a:t>
            </a:r>
          </a:p>
          <a:p>
            <a:pPr>
              <a:lnSpc>
                <a:spcPct val="90000"/>
              </a:lnSpc>
            </a:pPr>
            <a:endParaRPr lang="en-US" sz="1300" dirty="0"/>
          </a:p>
        </p:txBody>
      </p:sp>
      <p:sp>
        <p:nvSpPr>
          <p:cNvPr id="9" name="TextBox 8">
            <a:extLst>
              <a:ext uri="{FF2B5EF4-FFF2-40B4-BE49-F238E27FC236}">
                <a16:creationId xmlns:a16="http://schemas.microsoft.com/office/drawing/2014/main" id="{D8B24170-99F6-430A-AFD7-3C6D0FC9A1F7}"/>
              </a:ext>
            </a:extLst>
          </p:cNvPr>
          <p:cNvSpPr txBox="1"/>
          <p:nvPr/>
        </p:nvSpPr>
        <p:spPr>
          <a:xfrm>
            <a:off x="1183619" y="6303791"/>
            <a:ext cx="3449780" cy="276999"/>
          </a:xfrm>
          <a:prstGeom prst="rect">
            <a:avLst/>
          </a:prstGeom>
          <a:noFill/>
        </p:spPr>
        <p:txBody>
          <a:bodyPr wrap="square" rtlCol="0">
            <a:spAutoFit/>
          </a:bodyPr>
          <a:lstStyle/>
          <a:p>
            <a:r>
              <a:rPr lang="en-US" sz="1200" dirty="0">
                <a:hlinkClick r:id="rId11"/>
              </a:rPr>
              <a:t>https://en.wikipedia.org/wiki/MS_St._Louis</a:t>
            </a:r>
            <a:endParaRPr lang="en-US" dirty="0"/>
          </a:p>
        </p:txBody>
      </p:sp>
    </p:spTree>
    <p:extLst>
      <p:ext uri="{BB962C8B-B14F-4D97-AF65-F5344CB8AC3E}">
        <p14:creationId xmlns:p14="http://schemas.microsoft.com/office/powerpoint/2010/main" val="12434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A3B7-C8CE-46C7-B660-9B7E02730DDF}"/>
              </a:ext>
            </a:extLst>
          </p:cNvPr>
          <p:cNvSpPr>
            <a:spLocks noGrp="1"/>
          </p:cNvSpPr>
          <p:nvPr>
            <p:ph type="title"/>
          </p:nvPr>
        </p:nvSpPr>
        <p:spPr>
          <a:xfrm>
            <a:off x="4349122" y="609600"/>
            <a:ext cx="5373612" cy="1320800"/>
          </a:xfrm>
        </p:spPr>
        <p:txBody>
          <a:bodyPr anchor="ctr">
            <a:normAutofit fontScale="90000"/>
          </a:bodyPr>
          <a:lstStyle/>
          <a:p>
            <a:pPr>
              <a:lnSpc>
                <a:spcPct val="90000"/>
              </a:lnSpc>
            </a:pPr>
            <a:r>
              <a:rPr lang="en-US" sz="2800" dirty="0">
                <a:solidFill>
                  <a:schemeClr val="accent1">
                    <a:lumMod val="50000"/>
                  </a:schemeClr>
                </a:solidFill>
              </a:rPr>
              <a:t>Slavery — gone but not forgotten.  Assimilation in America  — civil rights — is incomplete to this day.  That’s disgraceful.</a:t>
            </a:r>
          </a:p>
        </p:txBody>
      </p:sp>
      <p:pic>
        <p:nvPicPr>
          <p:cNvPr id="4" name="Picture 3" descr="A group of people standing next to a horse&#10;&#10;Description generated with very high confidence">
            <a:extLst>
              <a:ext uri="{FF2B5EF4-FFF2-40B4-BE49-F238E27FC236}">
                <a16:creationId xmlns:a16="http://schemas.microsoft.com/office/drawing/2014/main" id="{16005990-AB03-4A18-817F-893FE344906A}"/>
              </a:ext>
            </a:extLst>
          </p:cNvPr>
          <p:cNvPicPr>
            <a:picLocks noChangeAspect="1"/>
          </p:cNvPicPr>
          <p:nvPr/>
        </p:nvPicPr>
        <p:blipFill>
          <a:blip r:embed="rId2"/>
          <a:stretch>
            <a:fillRect/>
          </a:stretch>
        </p:blipFill>
        <p:spPr>
          <a:xfrm>
            <a:off x="844952" y="465333"/>
            <a:ext cx="3194613" cy="5834910"/>
          </a:xfrm>
          <a:prstGeom prst="rect">
            <a:avLst/>
          </a:prstGeom>
        </p:spPr>
      </p:pic>
      <p:sp>
        <p:nvSpPr>
          <p:cNvPr id="3" name="Content Placeholder 2">
            <a:extLst>
              <a:ext uri="{FF2B5EF4-FFF2-40B4-BE49-F238E27FC236}">
                <a16:creationId xmlns:a16="http://schemas.microsoft.com/office/drawing/2014/main" id="{D67CB333-6771-42FD-8818-B879E9143086}"/>
              </a:ext>
            </a:extLst>
          </p:cNvPr>
          <p:cNvSpPr>
            <a:spLocks noGrp="1"/>
          </p:cNvSpPr>
          <p:nvPr>
            <p:ph idx="1"/>
          </p:nvPr>
        </p:nvSpPr>
        <p:spPr>
          <a:xfrm>
            <a:off x="4349123" y="2160589"/>
            <a:ext cx="5524082" cy="4425405"/>
          </a:xfrm>
        </p:spPr>
        <p:txBody>
          <a:bodyPr>
            <a:normAutofit lnSpcReduction="10000"/>
          </a:bodyPr>
          <a:lstStyle/>
          <a:p>
            <a:pPr marL="0" indent="0">
              <a:lnSpc>
                <a:spcPct val="90000"/>
              </a:lnSpc>
              <a:buNone/>
            </a:pPr>
            <a:r>
              <a:rPr lang="en-US" dirty="0"/>
              <a:t>However, here are some interesting snippets to do with my family history.</a:t>
            </a:r>
          </a:p>
          <a:p>
            <a:pPr>
              <a:lnSpc>
                <a:spcPct val="90000"/>
              </a:lnSpc>
            </a:pPr>
            <a:r>
              <a:rPr lang="en-US" dirty="0"/>
              <a:t>Rob the genealogist likes to put me in my place by noting those of my ancestors who were slave-owners.  The Rhode Island Perry family usually had a few slaves, according to the recorded wills, until the Abolitionist Movement gained influence.  So did the Stouts.</a:t>
            </a:r>
          </a:p>
          <a:p>
            <a:pPr>
              <a:lnSpc>
                <a:spcPct val="90000"/>
              </a:lnSpc>
            </a:pPr>
            <a:r>
              <a:rPr lang="en-US" dirty="0"/>
              <a:t>The suspicion is that my Smith grandmother’s family from Missouri prospered by breeding slaves and selling them “down the river” to end up in the cane fields in Louisiana. Slavery importation to the US had been outlawed in 1807, under the sponsorship of Thomas Jefferson, and slowly suppressed.  Some saw this law as a business opportunity, and it sheds a new light on the economic factors behind the Civil War. </a:t>
            </a:r>
          </a:p>
        </p:txBody>
      </p:sp>
      <p:sp>
        <p:nvSpPr>
          <p:cNvPr id="5" name="TextBox 4">
            <a:extLst>
              <a:ext uri="{FF2B5EF4-FFF2-40B4-BE49-F238E27FC236}">
                <a16:creationId xmlns:a16="http://schemas.microsoft.com/office/drawing/2014/main" id="{CACC420C-17E2-4D70-B884-4D74563D3D8A}"/>
              </a:ext>
            </a:extLst>
          </p:cNvPr>
          <p:cNvSpPr txBox="1"/>
          <p:nvPr/>
        </p:nvSpPr>
        <p:spPr>
          <a:xfrm>
            <a:off x="844952" y="6339773"/>
            <a:ext cx="3900668" cy="246221"/>
          </a:xfrm>
          <a:prstGeom prst="rect">
            <a:avLst/>
          </a:prstGeom>
          <a:noFill/>
        </p:spPr>
        <p:txBody>
          <a:bodyPr wrap="square" rtlCol="0">
            <a:spAutoFit/>
          </a:bodyPr>
          <a:lstStyle/>
          <a:p>
            <a:r>
              <a:rPr lang="en-US" sz="1000" dirty="0">
                <a:hlinkClick r:id="rId3"/>
              </a:rPr>
              <a:t>http://slaveryandremembrance.org/articles/article/?id=A0056</a:t>
            </a:r>
            <a:r>
              <a:rPr lang="en-US" sz="1000" dirty="0"/>
              <a:t> </a:t>
            </a:r>
          </a:p>
        </p:txBody>
      </p:sp>
    </p:spTree>
    <p:extLst>
      <p:ext uri="{BB962C8B-B14F-4D97-AF65-F5344CB8AC3E}">
        <p14:creationId xmlns:p14="http://schemas.microsoft.com/office/powerpoint/2010/main" val="58706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D5F1-8D3A-4E01-97DC-CF82A45DD44D}"/>
              </a:ext>
            </a:extLst>
          </p:cNvPr>
          <p:cNvSpPr>
            <a:spLocks noGrp="1"/>
          </p:cNvSpPr>
          <p:nvPr>
            <p:ph type="title"/>
          </p:nvPr>
        </p:nvSpPr>
        <p:spPr>
          <a:xfrm>
            <a:off x="5394960" y="280416"/>
            <a:ext cx="4649682" cy="941389"/>
          </a:xfrm>
        </p:spPr>
        <p:txBody>
          <a:bodyPr>
            <a:normAutofit/>
          </a:bodyPr>
          <a:lstStyle/>
          <a:p>
            <a:pPr>
              <a:lnSpc>
                <a:spcPct val="90000"/>
              </a:lnSpc>
            </a:pPr>
            <a:r>
              <a:rPr lang="en-US" sz="2800" dirty="0">
                <a:solidFill>
                  <a:schemeClr val="accent2">
                    <a:lumMod val="75000"/>
                  </a:schemeClr>
                </a:solidFill>
              </a:rPr>
              <a:t>The Green Book – a true story and not that long ago </a:t>
            </a:r>
          </a:p>
        </p:txBody>
      </p:sp>
      <p:sp>
        <p:nvSpPr>
          <p:cNvPr id="2055" name="Content Placeholder 2054">
            <a:extLst>
              <a:ext uri="{FF2B5EF4-FFF2-40B4-BE49-F238E27FC236}">
                <a16:creationId xmlns:a16="http://schemas.microsoft.com/office/drawing/2014/main" id="{C74EE195-3AF4-417E-8C33-E86907A22073}"/>
              </a:ext>
            </a:extLst>
          </p:cNvPr>
          <p:cNvSpPr>
            <a:spLocks noGrp="1"/>
          </p:cNvSpPr>
          <p:nvPr>
            <p:ph idx="1"/>
          </p:nvPr>
        </p:nvSpPr>
        <p:spPr>
          <a:xfrm>
            <a:off x="5208608" y="1550990"/>
            <a:ext cx="6308202" cy="4398398"/>
          </a:xfrm>
        </p:spPr>
        <p:txBody>
          <a:bodyPr>
            <a:noAutofit/>
          </a:bodyPr>
          <a:lstStyle/>
          <a:p>
            <a:pPr marL="0" indent="0">
              <a:buNone/>
            </a:pPr>
            <a:r>
              <a:rPr lang="en-US" sz="2200" b="1" i="1" dirty="0"/>
              <a:t>Green Book</a:t>
            </a:r>
            <a:r>
              <a:rPr lang="en-US" sz="2200" dirty="0"/>
              <a:t>  Set in the 1960s, it follows a concert tour of the Deep South endured by an African-American classical and jazz pianist and an Italian-American bouncer who served as Shirley's driver and bodyguard.</a:t>
            </a:r>
          </a:p>
          <a:p>
            <a:pPr marL="0" indent="0">
              <a:buNone/>
            </a:pPr>
            <a:r>
              <a:rPr lang="en-US" sz="2200" dirty="0"/>
              <a:t>The film was written by </a:t>
            </a:r>
            <a:r>
              <a:rPr lang="en-US" sz="2200" dirty="0" err="1"/>
              <a:t>Farrelly</a:t>
            </a:r>
            <a:r>
              <a:rPr lang="en-US" sz="2200" dirty="0"/>
              <a:t>, Brian Currie and </a:t>
            </a:r>
            <a:r>
              <a:rPr lang="en-US" sz="2200" dirty="0" err="1"/>
              <a:t>Vallelonga's</a:t>
            </a:r>
            <a:r>
              <a:rPr lang="en-US" sz="2200" dirty="0"/>
              <a:t> son, </a:t>
            </a:r>
            <a:r>
              <a:rPr lang="en-US" sz="2200" dirty="0">
                <a:hlinkClick r:id="rId2" tooltip="Nick Vallelonga"/>
              </a:rPr>
              <a:t>Nick </a:t>
            </a:r>
            <a:r>
              <a:rPr lang="en-US" sz="2200" dirty="0" err="1">
                <a:hlinkClick r:id="rId2" tooltip="Nick Vallelonga"/>
              </a:rPr>
              <a:t>Vallelonga</a:t>
            </a:r>
            <a:r>
              <a:rPr lang="en-US" sz="2200" dirty="0"/>
              <a:t>, based on interviews with his father and Shirley, as well as letters his father wrote to his mother.</a:t>
            </a:r>
            <a:r>
              <a:rPr lang="en-US" sz="2200" baseline="30000" dirty="0">
                <a:hlinkClick r:id="rId3"/>
              </a:rPr>
              <a:t>[6]</a:t>
            </a:r>
            <a:r>
              <a:rPr lang="en-US" sz="2200" dirty="0"/>
              <a:t> The film is named after a mid-20th century guidebook for African-American travelers to help them find motels and restaurants that would accept them.</a:t>
            </a:r>
          </a:p>
        </p:txBody>
      </p:sp>
      <p:pic>
        <p:nvPicPr>
          <p:cNvPr id="2053" name="Picture 2" descr="Green Book (2018 poster).png">
            <a:extLst>
              <a:ext uri="{FF2B5EF4-FFF2-40B4-BE49-F238E27FC236}">
                <a16:creationId xmlns:a16="http://schemas.microsoft.com/office/drawing/2014/main" id="{C5A39B4F-1D1A-4FAC-808E-643FFB47E3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49" r="1" b="700"/>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4" name="Isosceles Triangle 7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B6B49F26-F8BE-4FC1-9E85-E8E74FD769B9}"/>
              </a:ext>
            </a:extLst>
          </p:cNvPr>
          <p:cNvSpPr txBox="1"/>
          <p:nvPr/>
        </p:nvSpPr>
        <p:spPr>
          <a:xfrm>
            <a:off x="4698820" y="5988195"/>
            <a:ext cx="3634451" cy="276999"/>
          </a:xfrm>
          <a:prstGeom prst="rect">
            <a:avLst/>
          </a:prstGeom>
          <a:noFill/>
        </p:spPr>
        <p:txBody>
          <a:bodyPr wrap="square" rtlCol="0">
            <a:spAutoFit/>
          </a:bodyPr>
          <a:lstStyle/>
          <a:p>
            <a:r>
              <a:rPr lang="en-US" sz="1200" dirty="0">
                <a:hlinkClick r:id="rId5"/>
              </a:rPr>
              <a:t>https://en.wikipedia.org/wiki/Green_Book_(film)</a:t>
            </a:r>
            <a:r>
              <a:rPr lang="en-US" sz="1200" dirty="0"/>
              <a:t> </a:t>
            </a:r>
            <a:endParaRPr lang="en-US" dirty="0"/>
          </a:p>
        </p:txBody>
      </p:sp>
    </p:spTree>
    <p:extLst>
      <p:ext uri="{BB962C8B-B14F-4D97-AF65-F5344CB8AC3E}">
        <p14:creationId xmlns:p14="http://schemas.microsoft.com/office/powerpoint/2010/main" val="3106717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B616-2BA0-41AB-AFF2-4928C03F76AF}"/>
              </a:ext>
            </a:extLst>
          </p:cNvPr>
          <p:cNvSpPr>
            <a:spLocks noGrp="1"/>
          </p:cNvSpPr>
          <p:nvPr>
            <p:ph type="title"/>
          </p:nvPr>
        </p:nvSpPr>
        <p:spPr>
          <a:xfrm>
            <a:off x="676298" y="386155"/>
            <a:ext cx="6863491" cy="845383"/>
          </a:xfrm>
        </p:spPr>
        <p:txBody>
          <a:bodyPr>
            <a:normAutofit fontScale="90000"/>
          </a:bodyPr>
          <a:lstStyle/>
          <a:p>
            <a:pPr algn="ctr"/>
            <a:r>
              <a:rPr lang="en-US" sz="4400" dirty="0"/>
              <a:t>No Man’s Land</a:t>
            </a:r>
            <a:br>
              <a:rPr lang="en-US" sz="3200" dirty="0"/>
            </a:br>
            <a:r>
              <a:rPr lang="en-US" sz="2200" b="1" i="1" dirty="0"/>
              <a:t>Cimarron Chronicles, Saga of the Open Range</a:t>
            </a:r>
            <a:endParaRPr lang="en-US" sz="3200" dirty="0"/>
          </a:p>
        </p:txBody>
      </p:sp>
      <p:sp>
        <p:nvSpPr>
          <p:cNvPr id="3" name="Content Placeholder 2">
            <a:extLst>
              <a:ext uri="{FF2B5EF4-FFF2-40B4-BE49-F238E27FC236}">
                <a16:creationId xmlns:a16="http://schemas.microsoft.com/office/drawing/2014/main" id="{89A0FFF8-95E3-4F67-BA4F-0D19599A0B58}"/>
              </a:ext>
            </a:extLst>
          </p:cNvPr>
          <p:cNvSpPr>
            <a:spLocks noGrp="1"/>
          </p:cNvSpPr>
          <p:nvPr>
            <p:ph idx="1"/>
          </p:nvPr>
        </p:nvSpPr>
        <p:spPr/>
        <p:txBody>
          <a:bodyPr/>
          <a:lstStyle/>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09C65361-1C00-4359-8485-4D6F7E9FAB83}"/>
              </a:ext>
            </a:extLst>
          </p:cNvPr>
          <p:cNvPicPr>
            <a:picLocks noChangeAspect="1"/>
          </p:cNvPicPr>
          <p:nvPr/>
        </p:nvPicPr>
        <p:blipFill>
          <a:blip r:embed="rId2"/>
          <a:stretch>
            <a:fillRect/>
          </a:stretch>
        </p:blipFill>
        <p:spPr>
          <a:xfrm>
            <a:off x="8986565" y="1671294"/>
            <a:ext cx="2690243" cy="3251798"/>
          </a:xfrm>
          <a:prstGeom prst="rect">
            <a:avLst/>
          </a:prstGeom>
        </p:spPr>
      </p:pic>
      <p:sp>
        <p:nvSpPr>
          <p:cNvPr id="10" name="TextBox 9">
            <a:extLst>
              <a:ext uri="{FF2B5EF4-FFF2-40B4-BE49-F238E27FC236}">
                <a16:creationId xmlns:a16="http://schemas.microsoft.com/office/drawing/2014/main" id="{7D749461-6D42-4148-988C-9DAB07CA7D39}"/>
              </a:ext>
            </a:extLst>
          </p:cNvPr>
          <p:cNvSpPr txBox="1"/>
          <p:nvPr/>
        </p:nvSpPr>
        <p:spPr>
          <a:xfrm>
            <a:off x="515191" y="1393532"/>
            <a:ext cx="8471373" cy="5047536"/>
          </a:xfrm>
          <a:prstGeom prst="rect">
            <a:avLst/>
          </a:prstGeom>
          <a:noFill/>
        </p:spPr>
        <p:txBody>
          <a:bodyPr wrap="square" rtlCol="0">
            <a:spAutoFit/>
          </a:bodyPr>
          <a:lstStyle/>
          <a:p>
            <a:pPr marL="285750" indent="-285750">
              <a:buFont typeface="Arial" panose="020B0604020202020204" pitchFamily="34" charset="0"/>
              <a:buChar char="•"/>
            </a:pPr>
            <a:r>
              <a:rPr lang="en-US" sz="2000" dirty="0"/>
              <a:t>That’s my great-grandfather, Robert K. Perry, on the book cover.  He was descended from the Connecticut former-Quaker Revolutionary soldier and he married a descendant of the Tory family which came back from Canada to farm the </a:t>
            </a:r>
            <a:r>
              <a:rPr lang="en-US" sz="2000" u="sng" dirty="0"/>
              <a:t>free land </a:t>
            </a:r>
            <a:r>
              <a:rPr lang="en-US" sz="2000" dirty="0"/>
              <a:t>near Fort </a:t>
            </a:r>
            <a:r>
              <a:rPr lang="en-US" sz="2000" dirty="0" err="1"/>
              <a:t>Larned</a:t>
            </a:r>
            <a:r>
              <a:rPr lang="en-US" sz="2000" dirty="0"/>
              <a:t>, KS.</a:t>
            </a:r>
          </a:p>
          <a:p>
            <a:pPr marL="285750" indent="-285750">
              <a:buFont typeface="Arial" panose="020B0604020202020204" pitchFamily="34" charset="0"/>
              <a:buChar char="•"/>
            </a:pPr>
            <a:r>
              <a:rPr lang="en-US" sz="2000" dirty="0"/>
              <a:t>After the buffalo were nearly wiped out by commercial hunting, RKP and his brother came from CT to Kansas in the 1870s with a money belt, and bought cattle to graze on the Open Range (“Free Range” it was called then) all over the </a:t>
            </a:r>
            <a:r>
              <a:rPr lang="en-US" sz="2000" u="sng" dirty="0"/>
              <a:t>unfenced, untitled, land </a:t>
            </a:r>
            <a:r>
              <a:rPr lang="en-US" sz="2000" dirty="0"/>
              <a:t>in south central Kansas. </a:t>
            </a:r>
          </a:p>
          <a:p>
            <a:pPr marL="285750" indent="-285750">
              <a:buFont typeface="Arial" panose="020B0604020202020204" pitchFamily="34" charset="0"/>
              <a:buChar char="•"/>
            </a:pPr>
            <a:r>
              <a:rPr lang="en-US" sz="2000" dirty="0"/>
              <a:t>A widespread prairie fire caused the cattlemen in the region to move the herds south into what later became the Oklahoma panhandle, but at the time it was “</a:t>
            </a:r>
            <a:r>
              <a:rPr lang="en-US" sz="2000" dirty="0" err="1"/>
              <a:t>Cimmaron</a:t>
            </a:r>
            <a:r>
              <a:rPr lang="en-US" sz="2000" dirty="0"/>
              <a:t>, or “No Man’s Land” as it was not even part of Oklahoma Territory.</a:t>
            </a:r>
          </a:p>
          <a:p>
            <a:pPr marL="285750" indent="-285750">
              <a:buFont typeface="Arial" panose="020B0604020202020204" pitchFamily="34" charset="0"/>
              <a:buChar char="•"/>
            </a:pPr>
            <a:r>
              <a:rPr lang="en-US" sz="2000" dirty="0"/>
              <a:t>My grandfather was born in a sod house near what is now Beaver, OK</a:t>
            </a:r>
            <a:r>
              <a:rPr lang="en-US" dirty="0"/>
              <a:t>.</a:t>
            </a:r>
          </a:p>
          <a:p>
            <a:pPr algn="r"/>
            <a:r>
              <a:rPr lang="en-US" sz="2400" dirty="0"/>
              <a:t> </a:t>
            </a:r>
            <a:r>
              <a:rPr lang="en-US" dirty="0">
                <a:hlinkClick r:id="rId3"/>
              </a:rPr>
              <a:t>http://www.kansashistory.us/cimchron.html</a:t>
            </a:r>
            <a:endParaRPr lang="en-US" sz="2400" dirty="0"/>
          </a:p>
          <a:p>
            <a:endParaRPr lang="en-US" dirty="0"/>
          </a:p>
        </p:txBody>
      </p:sp>
    </p:spTree>
    <p:extLst>
      <p:ext uri="{BB962C8B-B14F-4D97-AF65-F5344CB8AC3E}">
        <p14:creationId xmlns:p14="http://schemas.microsoft.com/office/powerpoint/2010/main" val="130313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D076A1-8632-47AD-B634-3DC9E8852511}"/>
              </a:ext>
            </a:extLst>
          </p:cNvPr>
          <p:cNvPicPr>
            <a:picLocks noChangeAspect="1"/>
          </p:cNvPicPr>
          <p:nvPr/>
        </p:nvPicPr>
        <p:blipFill>
          <a:blip r:embed="rId2"/>
          <a:stretch>
            <a:fillRect/>
          </a:stretch>
        </p:blipFill>
        <p:spPr>
          <a:xfrm>
            <a:off x="571690" y="343835"/>
            <a:ext cx="2970021" cy="6172715"/>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88BEE626-12F2-4E90-98E2-BA12B64C4558}"/>
              </a:ext>
            </a:extLst>
          </p:cNvPr>
          <p:cNvSpPr>
            <a:spLocks noGrp="1"/>
          </p:cNvSpPr>
          <p:nvPr>
            <p:ph type="title"/>
          </p:nvPr>
        </p:nvSpPr>
        <p:spPr>
          <a:xfrm>
            <a:off x="4113402" y="299657"/>
            <a:ext cx="5563033" cy="857811"/>
          </a:xfrm>
        </p:spPr>
        <p:txBody>
          <a:bodyPr>
            <a:normAutofit fontScale="90000"/>
          </a:bodyPr>
          <a:lstStyle/>
          <a:p>
            <a:pPr algn="ctr">
              <a:lnSpc>
                <a:spcPct val="90000"/>
              </a:lnSpc>
            </a:pPr>
            <a:r>
              <a:rPr lang="en-US" sz="2800" dirty="0"/>
              <a:t>Was assimilation always easy? Seldom.</a:t>
            </a:r>
          </a:p>
        </p:txBody>
      </p:sp>
      <p:sp>
        <p:nvSpPr>
          <p:cNvPr id="6" name="Content Placeholder 5">
            <a:extLst>
              <a:ext uri="{FF2B5EF4-FFF2-40B4-BE49-F238E27FC236}">
                <a16:creationId xmlns:a16="http://schemas.microsoft.com/office/drawing/2014/main" id="{F97CBD1F-63CA-405C-9FF6-679539CBC4E0}"/>
              </a:ext>
            </a:extLst>
          </p:cNvPr>
          <p:cNvSpPr>
            <a:spLocks noGrp="1"/>
          </p:cNvSpPr>
          <p:nvPr>
            <p:ph idx="1"/>
          </p:nvPr>
        </p:nvSpPr>
        <p:spPr>
          <a:xfrm>
            <a:off x="3993266" y="1238491"/>
            <a:ext cx="5903087" cy="4780344"/>
          </a:xfrm>
        </p:spPr>
        <p:txBody>
          <a:bodyPr>
            <a:normAutofit/>
          </a:bodyPr>
          <a:lstStyle/>
          <a:p>
            <a:pPr>
              <a:lnSpc>
                <a:spcPct val="90000"/>
              </a:lnSpc>
            </a:pPr>
            <a:r>
              <a:rPr lang="en-US" sz="2000" dirty="0"/>
              <a:t>Those of my ancestors usually had it easier if they immigrated with status and wealth, but not always.  Penelope’s party of immigrants were (in most versions of the tale) connected to the Governor, but her first husband was killed by Indians right after they landed, and she suffered horribly, but lived long and had many New Jersey descendants named Stout.</a:t>
            </a:r>
          </a:p>
          <a:p>
            <a:pPr>
              <a:lnSpc>
                <a:spcPct val="90000"/>
              </a:lnSpc>
            </a:pPr>
            <a:r>
              <a:rPr lang="en-US" sz="2000" dirty="0"/>
              <a:t>Two toddlers of the Stout family were killed and scalped in Kentucky.  </a:t>
            </a:r>
          </a:p>
          <a:p>
            <a:pPr>
              <a:lnSpc>
                <a:spcPct val="90000"/>
              </a:lnSpc>
            </a:pPr>
            <a:r>
              <a:rPr lang="en-US" sz="2000" dirty="0"/>
              <a:t>The Young family of my Perry great-grandmother, Nellie of the T6, was originally from Northern Ireland (and likely Scotland before that). One branch of the family went through Canada to Australia to hunt for gold, and left Nellie a modest inheritance.</a:t>
            </a:r>
          </a:p>
        </p:txBody>
      </p:sp>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699DB066-06FE-4E87-8818-2BE2E837C03C}"/>
              </a:ext>
            </a:extLst>
          </p:cNvPr>
          <p:cNvSpPr txBox="1"/>
          <p:nvPr/>
        </p:nvSpPr>
        <p:spPr>
          <a:xfrm>
            <a:off x="4113402" y="6099858"/>
            <a:ext cx="5162309" cy="338554"/>
          </a:xfrm>
          <a:prstGeom prst="rect">
            <a:avLst/>
          </a:prstGeom>
          <a:noFill/>
        </p:spPr>
        <p:txBody>
          <a:bodyPr wrap="square" rtlCol="0">
            <a:spAutoFit/>
          </a:bodyPr>
          <a:lstStyle/>
          <a:p>
            <a:r>
              <a:rPr lang="en-US" sz="1600" dirty="0">
                <a:hlinkClick r:id="rId3"/>
              </a:rPr>
              <a:t>https://en.wikipedia.org/wiki/Oklahoma_Panhandle</a:t>
            </a:r>
            <a:r>
              <a:rPr lang="en-US" sz="1600" dirty="0"/>
              <a:t> </a:t>
            </a:r>
          </a:p>
        </p:txBody>
      </p:sp>
    </p:spTree>
    <p:extLst>
      <p:ext uri="{BB962C8B-B14F-4D97-AF65-F5344CB8AC3E}">
        <p14:creationId xmlns:p14="http://schemas.microsoft.com/office/powerpoint/2010/main" val="37351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BCDB-F32D-4B44-99A8-3F0E072CDBA0}"/>
              </a:ext>
            </a:extLst>
          </p:cNvPr>
          <p:cNvSpPr>
            <a:spLocks noGrp="1"/>
          </p:cNvSpPr>
          <p:nvPr>
            <p:ph type="title"/>
          </p:nvPr>
        </p:nvSpPr>
        <p:spPr>
          <a:xfrm>
            <a:off x="455381" y="270771"/>
            <a:ext cx="9106746" cy="871729"/>
          </a:xfrm>
        </p:spPr>
        <p:txBody>
          <a:bodyPr>
            <a:normAutofit/>
          </a:bodyPr>
          <a:lstStyle/>
          <a:p>
            <a:r>
              <a:rPr lang="en-US" dirty="0">
                <a:solidFill>
                  <a:schemeClr val="accent2">
                    <a:lumMod val="75000"/>
                  </a:schemeClr>
                </a:solidFill>
              </a:rPr>
              <a:t>Prejudice against immigrants by my family</a:t>
            </a:r>
          </a:p>
        </p:txBody>
      </p:sp>
      <p:sp>
        <p:nvSpPr>
          <p:cNvPr id="3" name="Content Placeholder 2">
            <a:extLst>
              <a:ext uri="{FF2B5EF4-FFF2-40B4-BE49-F238E27FC236}">
                <a16:creationId xmlns:a16="http://schemas.microsoft.com/office/drawing/2014/main" id="{6C50D2D9-BAE4-4E18-A49B-3B4FA987D3AB}"/>
              </a:ext>
            </a:extLst>
          </p:cNvPr>
          <p:cNvSpPr>
            <a:spLocks noGrp="1"/>
          </p:cNvSpPr>
          <p:nvPr>
            <p:ph idx="1"/>
          </p:nvPr>
        </p:nvSpPr>
        <p:spPr>
          <a:xfrm>
            <a:off x="455381" y="1030724"/>
            <a:ext cx="7372857" cy="5120640"/>
          </a:xfrm>
        </p:spPr>
        <p:txBody>
          <a:bodyPr>
            <a:normAutofit fontScale="92500" lnSpcReduction="20000"/>
          </a:bodyPr>
          <a:lstStyle/>
          <a:p>
            <a:r>
              <a:rPr lang="en-US" sz="2800" dirty="0"/>
              <a:t>Nellie Perry, my great-grandmother in Cimarron, was a woman of some asperity who, according to family tales, lamented the trials of forever training some Irish immigrant girl to be an acceptable servant at the T6 Ranch HQ, only to see the ungrateful wench get married to some cowboy and the whole process had to begin again.  Each ethnic wave of immigrants suffered prejudice.</a:t>
            </a:r>
          </a:p>
          <a:p>
            <a:r>
              <a:rPr lang="en-US" sz="2800" dirty="0"/>
              <a:t>My grandfather, when courting his Smith wife, promised her she would always have immigrant servants to do the laundry and cleaning.  He meant Mexican immigrants, of course, and he called his best horse “Little Nigger.”</a:t>
            </a:r>
            <a:endParaRPr lang="en-US" sz="2000" dirty="0"/>
          </a:p>
        </p:txBody>
      </p:sp>
      <p:grpSp>
        <p:nvGrpSpPr>
          <p:cNvPr id="6" name="Group 5">
            <a:extLst>
              <a:ext uri="{FF2B5EF4-FFF2-40B4-BE49-F238E27FC236}">
                <a16:creationId xmlns:a16="http://schemas.microsoft.com/office/drawing/2014/main" id="{68D88F51-47FB-4542-ACDE-BF49EEBE606A}"/>
              </a:ext>
            </a:extLst>
          </p:cNvPr>
          <p:cNvGrpSpPr/>
          <p:nvPr/>
        </p:nvGrpSpPr>
        <p:grpSpPr>
          <a:xfrm>
            <a:off x="8012810" y="1142500"/>
            <a:ext cx="3723809" cy="3499760"/>
            <a:chOff x="8012810" y="1142500"/>
            <a:chExt cx="3723809" cy="3499760"/>
          </a:xfrm>
        </p:grpSpPr>
        <p:pic>
          <p:nvPicPr>
            <p:cNvPr id="4" name="Picture 3">
              <a:extLst>
                <a:ext uri="{FF2B5EF4-FFF2-40B4-BE49-F238E27FC236}">
                  <a16:creationId xmlns:a16="http://schemas.microsoft.com/office/drawing/2014/main" id="{9904D3E0-7C71-4C0C-87BD-F7D73F8ED2EB}"/>
                </a:ext>
              </a:extLst>
            </p:cNvPr>
            <p:cNvPicPr>
              <a:picLocks noChangeAspect="1"/>
            </p:cNvPicPr>
            <p:nvPr/>
          </p:nvPicPr>
          <p:blipFill>
            <a:blip r:embed="rId2"/>
            <a:stretch>
              <a:fillRect/>
            </a:stretch>
          </p:blipFill>
          <p:spPr>
            <a:xfrm>
              <a:off x="8012810" y="1142500"/>
              <a:ext cx="3723809" cy="3038095"/>
            </a:xfrm>
            <a:prstGeom prst="rect">
              <a:avLst/>
            </a:prstGeom>
          </p:spPr>
        </p:pic>
        <p:sp>
          <p:nvSpPr>
            <p:cNvPr id="5" name="TextBox 4">
              <a:extLst>
                <a:ext uri="{FF2B5EF4-FFF2-40B4-BE49-F238E27FC236}">
                  <a16:creationId xmlns:a16="http://schemas.microsoft.com/office/drawing/2014/main" id="{1F42B398-BAE1-4919-AB29-E89CBD92989D}"/>
                </a:ext>
              </a:extLst>
            </p:cNvPr>
            <p:cNvSpPr txBox="1"/>
            <p:nvPr/>
          </p:nvSpPr>
          <p:spPr>
            <a:xfrm>
              <a:off x="8160152" y="4180595"/>
              <a:ext cx="3252486" cy="461665"/>
            </a:xfrm>
            <a:prstGeom prst="rect">
              <a:avLst/>
            </a:prstGeom>
            <a:noFill/>
          </p:spPr>
          <p:txBody>
            <a:bodyPr wrap="square" rtlCol="0">
              <a:spAutoFit/>
            </a:bodyPr>
            <a:lstStyle/>
            <a:p>
              <a:r>
                <a:rPr lang="en-US" sz="1200" dirty="0">
                  <a:hlinkClick r:id="rId3"/>
                </a:rPr>
                <a:t>https://anti-immigrant.weebly.com/1920s-resurgence.html</a:t>
              </a:r>
              <a:r>
                <a:rPr lang="en-US" sz="1200" dirty="0"/>
                <a:t> </a:t>
              </a:r>
            </a:p>
          </p:txBody>
        </p:sp>
      </p:grpSp>
      <p:pic>
        <p:nvPicPr>
          <p:cNvPr id="8" name="Picture 7">
            <a:extLst>
              <a:ext uri="{FF2B5EF4-FFF2-40B4-BE49-F238E27FC236}">
                <a16:creationId xmlns:a16="http://schemas.microsoft.com/office/drawing/2014/main" id="{3402D6EA-530C-4D64-B62B-A04C2AE513AF}"/>
              </a:ext>
            </a:extLst>
          </p:cNvPr>
          <p:cNvPicPr>
            <a:picLocks noChangeAspect="1"/>
          </p:cNvPicPr>
          <p:nvPr/>
        </p:nvPicPr>
        <p:blipFill>
          <a:blip r:embed="rId4"/>
          <a:stretch>
            <a:fillRect/>
          </a:stretch>
        </p:blipFill>
        <p:spPr>
          <a:xfrm>
            <a:off x="9786395" y="4642260"/>
            <a:ext cx="1852566" cy="1955106"/>
          </a:xfrm>
          <a:prstGeom prst="rect">
            <a:avLst/>
          </a:prstGeom>
        </p:spPr>
      </p:pic>
      <p:sp>
        <p:nvSpPr>
          <p:cNvPr id="9" name="TextBox 8">
            <a:extLst>
              <a:ext uri="{FF2B5EF4-FFF2-40B4-BE49-F238E27FC236}">
                <a16:creationId xmlns:a16="http://schemas.microsoft.com/office/drawing/2014/main" id="{DB57F9A5-7F6D-453A-A9C9-F59AC178E6D1}"/>
              </a:ext>
            </a:extLst>
          </p:cNvPr>
          <p:cNvSpPr txBox="1"/>
          <p:nvPr/>
        </p:nvSpPr>
        <p:spPr>
          <a:xfrm>
            <a:off x="8264324" y="4953965"/>
            <a:ext cx="1297803" cy="830997"/>
          </a:xfrm>
          <a:prstGeom prst="rect">
            <a:avLst/>
          </a:prstGeom>
          <a:noFill/>
        </p:spPr>
        <p:txBody>
          <a:bodyPr wrap="square" rtlCol="0">
            <a:spAutoFit/>
          </a:bodyPr>
          <a:lstStyle/>
          <a:p>
            <a:r>
              <a:rPr lang="en-US" sz="1200" dirty="0">
                <a:hlinkClick r:id="rId5"/>
              </a:rPr>
              <a:t>https://en.wikipedia.org/wiki/Immigration_Act_of_1924</a:t>
            </a:r>
            <a:r>
              <a:rPr lang="en-US" sz="1200" dirty="0"/>
              <a:t> </a:t>
            </a:r>
          </a:p>
        </p:txBody>
      </p:sp>
    </p:spTree>
    <p:extLst>
      <p:ext uri="{BB962C8B-B14F-4D97-AF65-F5344CB8AC3E}">
        <p14:creationId xmlns:p14="http://schemas.microsoft.com/office/powerpoint/2010/main" val="2430100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B3B-5966-402C-AA0F-6BBABA1020B1}"/>
              </a:ext>
            </a:extLst>
          </p:cNvPr>
          <p:cNvSpPr>
            <a:spLocks noGrp="1"/>
          </p:cNvSpPr>
          <p:nvPr>
            <p:ph type="title"/>
          </p:nvPr>
        </p:nvSpPr>
        <p:spPr>
          <a:xfrm>
            <a:off x="285135" y="207037"/>
            <a:ext cx="9124392" cy="609600"/>
          </a:xfrm>
        </p:spPr>
        <p:txBody>
          <a:bodyPr>
            <a:normAutofit fontScale="90000"/>
          </a:bodyPr>
          <a:lstStyle/>
          <a:p>
            <a:r>
              <a:rPr lang="en-US" sz="3100"/>
              <a:t>Progression of assimilation from ugly death to prejudice</a:t>
            </a:r>
            <a:br>
              <a:rPr lang="en-US"/>
            </a:br>
            <a:endParaRPr lang="en-US" dirty="0"/>
          </a:p>
        </p:txBody>
      </p:sp>
      <p:sp>
        <p:nvSpPr>
          <p:cNvPr id="3" name="Content Placeholder 2">
            <a:extLst>
              <a:ext uri="{FF2B5EF4-FFF2-40B4-BE49-F238E27FC236}">
                <a16:creationId xmlns:a16="http://schemas.microsoft.com/office/drawing/2014/main" id="{272B2B1C-2F9D-4097-A9AF-EEC36F803608}"/>
              </a:ext>
            </a:extLst>
          </p:cNvPr>
          <p:cNvSpPr>
            <a:spLocks noGrp="1"/>
          </p:cNvSpPr>
          <p:nvPr>
            <p:ph idx="1"/>
          </p:nvPr>
        </p:nvSpPr>
        <p:spPr>
          <a:xfrm>
            <a:off x="285135" y="708803"/>
            <a:ext cx="9275960" cy="1106290"/>
          </a:xfrm>
        </p:spPr>
        <p:txBody>
          <a:bodyPr>
            <a:normAutofit/>
          </a:bodyPr>
          <a:lstStyle/>
          <a:p>
            <a:pPr marL="0" indent="0">
              <a:buNone/>
            </a:pPr>
            <a:r>
              <a:rPr lang="en-US" sz="2000" dirty="0"/>
              <a:t>It’s true that horrible things have happened to immigrants all through the history of immigration.  Some still suffer violence and that is inexcusable.  But not generally. We’re all human; make the best of it, not the worst.</a:t>
            </a:r>
          </a:p>
        </p:txBody>
      </p:sp>
      <p:pic>
        <p:nvPicPr>
          <p:cNvPr id="4" name="Picture 3">
            <a:extLst>
              <a:ext uri="{FF2B5EF4-FFF2-40B4-BE49-F238E27FC236}">
                <a16:creationId xmlns:a16="http://schemas.microsoft.com/office/drawing/2014/main" id="{4DE08452-0F34-4942-AF00-B693303BCD20}"/>
              </a:ext>
            </a:extLst>
          </p:cNvPr>
          <p:cNvPicPr>
            <a:picLocks noChangeAspect="1"/>
          </p:cNvPicPr>
          <p:nvPr/>
        </p:nvPicPr>
        <p:blipFill>
          <a:blip r:embed="rId2"/>
          <a:stretch>
            <a:fillRect/>
          </a:stretch>
        </p:blipFill>
        <p:spPr>
          <a:xfrm>
            <a:off x="6385047" y="2196878"/>
            <a:ext cx="5409524" cy="1790476"/>
          </a:xfrm>
          <a:prstGeom prst="rect">
            <a:avLst/>
          </a:prstGeom>
        </p:spPr>
      </p:pic>
      <p:sp>
        <p:nvSpPr>
          <p:cNvPr id="5" name="TextBox 4">
            <a:extLst>
              <a:ext uri="{FF2B5EF4-FFF2-40B4-BE49-F238E27FC236}">
                <a16:creationId xmlns:a16="http://schemas.microsoft.com/office/drawing/2014/main" id="{6C9C238A-6592-44AF-A829-E7C379C22986}"/>
              </a:ext>
            </a:extLst>
          </p:cNvPr>
          <p:cNvSpPr txBox="1"/>
          <p:nvPr/>
        </p:nvSpPr>
        <p:spPr>
          <a:xfrm>
            <a:off x="-168444" y="1815093"/>
            <a:ext cx="6147450" cy="4708981"/>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When I was in High School in Kansas in the 1950s, the Rest Homes looked for German-speaking staff, because many of the old people lost their English.</a:t>
            </a:r>
          </a:p>
          <a:p>
            <a:pPr marL="742950" lvl="1" indent="-285750">
              <a:buFont typeface="Arial" panose="020B0604020202020204" pitchFamily="34" charset="0"/>
              <a:buChar char="•"/>
            </a:pPr>
            <a:r>
              <a:rPr lang="en-US" sz="2000" dirty="0"/>
              <a:t>In South Dakota, which contains several large Native American reservations, the land was settled by immigrant Poles and Scandinavians.  My mother-in-law said when she was a girl the small towns and farms had social gatherings regardless of which accents mangled the common language of English; the only families to be scorned were those who were shiftless, meaning mostly those not </a:t>
            </a:r>
            <a:r>
              <a:rPr lang="en-US" sz="2000" u="sng" dirty="0"/>
              <a:t>land owners</a:t>
            </a:r>
            <a:r>
              <a:rPr lang="en-US" sz="2000" dirty="0"/>
              <a:t>.  The Native Americans she wouldn’t talk about. </a:t>
            </a:r>
          </a:p>
        </p:txBody>
      </p:sp>
      <p:sp>
        <p:nvSpPr>
          <p:cNvPr id="8" name="TextBox 7">
            <a:extLst>
              <a:ext uri="{FF2B5EF4-FFF2-40B4-BE49-F238E27FC236}">
                <a16:creationId xmlns:a16="http://schemas.microsoft.com/office/drawing/2014/main" id="{E01BE058-7003-455B-B459-7FFA3BBE6368}"/>
              </a:ext>
            </a:extLst>
          </p:cNvPr>
          <p:cNvSpPr txBox="1"/>
          <p:nvPr/>
        </p:nvSpPr>
        <p:spPr>
          <a:xfrm>
            <a:off x="6292515" y="4112568"/>
            <a:ext cx="5017169" cy="461665"/>
          </a:xfrm>
          <a:prstGeom prst="rect">
            <a:avLst/>
          </a:prstGeom>
          <a:noFill/>
        </p:spPr>
        <p:txBody>
          <a:bodyPr wrap="square" rtlCol="0">
            <a:spAutoFit/>
          </a:bodyPr>
          <a:lstStyle/>
          <a:p>
            <a:r>
              <a:rPr lang="en-US" sz="1200" dirty="0">
                <a:hlinkClick r:id="rId3"/>
              </a:rPr>
              <a:t>http://www.nbcnews.com/id/24714378/ns/us_news-gut_check/t/s-s-immigration-defining-whiteness/#.XFjRzFzYrDc</a:t>
            </a:r>
            <a:r>
              <a:rPr lang="en-US" sz="1200" dirty="0"/>
              <a:t> </a:t>
            </a:r>
          </a:p>
        </p:txBody>
      </p:sp>
      <p:pic>
        <p:nvPicPr>
          <p:cNvPr id="9" name="Picture 8">
            <a:extLst>
              <a:ext uri="{FF2B5EF4-FFF2-40B4-BE49-F238E27FC236}">
                <a16:creationId xmlns:a16="http://schemas.microsoft.com/office/drawing/2014/main" id="{A841E4C4-097E-433A-AA14-268F2C316B4C}"/>
              </a:ext>
            </a:extLst>
          </p:cNvPr>
          <p:cNvPicPr>
            <a:picLocks noChangeAspect="1"/>
          </p:cNvPicPr>
          <p:nvPr/>
        </p:nvPicPr>
        <p:blipFill>
          <a:blip r:embed="rId4"/>
          <a:stretch>
            <a:fillRect/>
          </a:stretch>
        </p:blipFill>
        <p:spPr>
          <a:xfrm>
            <a:off x="5979006" y="4984424"/>
            <a:ext cx="6213680" cy="931599"/>
          </a:xfrm>
          <a:prstGeom prst="rect">
            <a:avLst/>
          </a:prstGeom>
        </p:spPr>
      </p:pic>
      <p:sp>
        <p:nvSpPr>
          <p:cNvPr id="10" name="TextBox 9">
            <a:extLst>
              <a:ext uri="{FF2B5EF4-FFF2-40B4-BE49-F238E27FC236}">
                <a16:creationId xmlns:a16="http://schemas.microsoft.com/office/drawing/2014/main" id="{08FDE1AF-5B4C-4BED-BD62-8DD86FACFE17}"/>
              </a:ext>
            </a:extLst>
          </p:cNvPr>
          <p:cNvSpPr txBox="1"/>
          <p:nvPr/>
        </p:nvSpPr>
        <p:spPr>
          <a:xfrm>
            <a:off x="6212996" y="5916024"/>
            <a:ext cx="6156156" cy="523220"/>
          </a:xfrm>
          <a:prstGeom prst="rect">
            <a:avLst/>
          </a:prstGeom>
          <a:noFill/>
        </p:spPr>
        <p:txBody>
          <a:bodyPr wrap="square" rtlCol="0">
            <a:spAutoFit/>
          </a:bodyPr>
          <a:lstStyle/>
          <a:p>
            <a:pPr algn="ctr"/>
            <a:r>
              <a:rPr lang="en-US" sz="1400" dirty="0">
                <a:hlinkClick r:id="rId5"/>
              </a:rPr>
              <a:t>https://www.khanacademy.org/humanities/us-history/rise-to-world-power/1920s-america/a/transformation-and-backlash-cnx</a:t>
            </a:r>
            <a:r>
              <a:rPr lang="en-US" sz="1400" dirty="0"/>
              <a:t> </a:t>
            </a:r>
          </a:p>
        </p:txBody>
      </p:sp>
    </p:spTree>
    <p:extLst>
      <p:ext uri="{BB962C8B-B14F-4D97-AF65-F5344CB8AC3E}">
        <p14:creationId xmlns:p14="http://schemas.microsoft.com/office/powerpoint/2010/main" val="189266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A7E8749-C571-44E2-91F5-49FCF07C65E3}"/>
              </a:ext>
            </a:extLst>
          </p:cNvPr>
          <p:cNvSpPr>
            <a:spLocks noGrp="1"/>
          </p:cNvSpPr>
          <p:nvPr>
            <p:ph type="title"/>
          </p:nvPr>
        </p:nvSpPr>
        <p:spPr>
          <a:xfrm>
            <a:off x="985454" y="227390"/>
            <a:ext cx="4203045" cy="1375608"/>
          </a:xfrm>
        </p:spPr>
        <p:txBody>
          <a:bodyPr anchor="ctr">
            <a:normAutofit fontScale="90000"/>
          </a:bodyPr>
          <a:lstStyle/>
          <a:p>
            <a:pPr>
              <a:lnSpc>
                <a:spcPct val="90000"/>
              </a:lnSpc>
            </a:pPr>
            <a:r>
              <a:rPr lang="en-US" sz="2200" dirty="0">
                <a:solidFill>
                  <a:schemeClr val="bg1"/>
                </a:solidFill>
              </a:rPr>
              <a:t>Should assimilation be total, then?  Everybody indistinguishable as to morphology, accent, and culture?  No! What a waste!</a:t>
            </a:r>
            <a:br>
              <a:rPr lang="en-US" sz="1700" dirty="0">
                <a:solidFill>
                  <a:schemeClr val="bg1"/>
                </a:solidFill>
              </a:rPr>
            </a:br>
            <a:endParaRPr lang="en-US" sz="1700" dirty="0">
              <a:solidFill>
                <a:schemeClr val="bg1"/>
              </a:solidFill>
            </a:endParaRPr>
          </a:p>
        </p:txBody>
      </p:sp>
      <p:sp>
        <p:nvSpPr>
          <p:cNvPr id="3" name="Content Placeholder 2">
            <a:extLst>
              <a:ext uri="{FF2B5EF4-FFF2-40B4-BE49-F238E27FC236}">
                <a16:creationId xmlns:a16="http://schemas.microsoft.com/office/drawing/2014/main" id="{F7B22BA7-906C-4137-B94E-E7A379D1D760}"/>
              </a:ext>
            </a:extLst>
          </p:cNvPr>
          <p:cNvSpPr>
            <a:spLocks noGrp="1"/>
          </p:cNvSpPr>
          <p:nvPr>
            <p:ph idx="1"/>
          </p:nvPr>
        </p:nvSpPr>
        <p:spPr>
          <a:xfrm>
            <a:off x="392895" y="1796111"/>
            <a:ext cx="4456796" cy="4769281"/>
          </a:xfrm>
        </p:spPr>
        <p:txBody>
          <a:bodyPr>
            <a:normAutofit/>
          </a:bodyPr>
          <a:lstStyle/>
          <a:p>
            <a:pPr>
              <a:lnSpc>
                <a:spcPct val="90000"/>
              </a:lnSpc>
            </a:pPr>
            <a:r>
              <a:rPr lang="en-US" sz="1600" dirty="0">
                <a:solidFill>
                  <a:schemeClr val="bg1"/>
                </a:solidFill>
              </a:rPr>
              <a:t>The constant absorption of immigrants defines our national destiny;</a:t>
            </a:r>
            <a:br>
              <a:rPr lang="en-US" sz="1600" dirty="0">
                <a:solidFill>
                  <a:schemeClr val="bg1"/>
                </a:solidFill>
              </a:rPr>
            </a:br>
            <a:r>
              <a:rPr lang="en-US" sz="1600" dirty="0">
                <a:solidFill>
                  <a:schemeClr val="bg1"/>
                </a:solidFill>
              </a:rPr>
              <a:t>it’s what makes us what we are.</a:t>
            </a:r>
          </a:p>
          <a:p>
            <a:pPr>
              <a:lnSpc>
                <a:spcPct val="90000"/>
              </a:lnSpc>
            </a:pPr>
            <a:r>
              <a:rPr lang="en-US" sz="1600" dirty="0">
                <a:solidFill>
                  <a:schemeClr val="bg1"/>
                </a:solidFill>
              </a:rPr>
              <a:t>On the one hand, it has caused great suffering, Indians forced off their land, and terrible conflicts between rival ethnic groups.</a:t>
            </a:r>
          </a:p>
          <a:p>
            <a:pPr>
              <a:lnSpc>
                <a:spcPct val="90000"/>
              </a:lnSpc>
            </a:pPr>
            <a:r>
              <a:rPr lang="en-US" sz="1600" dirty="0">
                <a:solidFill>
                  <a:schemeClr val="bg1"/>
                </a:solidFill>
              </a:rPr>
              <a:t>On the other hand, successful assimilation makes us incredibly strong and creative, as each group contributes to the melting pot but retains some of its original culture.</a:t>
            </a:r>
          </a:p>
          <a:p>
            <a:pPr>
              <a:lnSpc>
                <a:spcPct val="90000"/>
              </a:lnSpc>
            </a:pPr>
            <a:r>
              <a:rPr lang="en-US" sz="1600" dirty="0">
                <a:solidFill>
                  <a:schemeClr val="bg1"/>
                </a:solidFill>
              </a:rPr>
              <a:t>Now that European immigration has tapered off, and those fearful of strangers see threats because recent newcomers have more varied skin tones and languages and religions, calm down — the assimilation is just widening.</a:t>
            </a:r>
            <a:endParaRPr lang="en-US" sz="1200" dirty="0">
              <a:solidFill>
                <a:schemeClr val="bg1"/>
              </a:solidFill>
            </a:endParaRPr>
          </a:p>
        </p:txBody>
      </p:sp>
      <p:pic>
        <p:nvPicPr>
          <p:cNvPr id="4" name="Picture 3" descr="A close up of a piece of paper&#10;&#10;Description generated with high confidence">
            <a:extLst>
              <a:ext uri="{FF2B5EF4-FFF2-40B4-BE49-F238E27FC236}">
                <a16:creationId xmlns:a16="http://schemas.microsoft.com/office/drawing/2014/main" id="{B273E9B8-301F-44A3-894A-D5086FE6BE00}"/>
              </a:ext>
            </a:extLst>
          </p:cNvPr>
          <p:cNvPicPr>
            <a:picLocks noChangeAspect="1"/>
          </p:cNvPicPr>
          <p:nvPr/>
        </p:nvPicPr>
        <p:blipFill>
          <a:blip r:embed="rId2"/>
          <a:stretch>
            <a:fillRect/>
          </a:stretch>
        </p:blipFill>
        <p:spPr>
          <a:xfrm>
            <a:off x="6096001" y="1796111"/>
            <a:ext cx="5143500" cy="3253263"/>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3211FEAE-B74B-4036-B1AD-51AEB8B2A566}"/>
              </a:ext>
            </a:extLst>
          </p:cNvPr>
          <p:cNvSpPr txBox="1"/>
          <p:nvPr/>
        </p:nvSpPr>
        <p:spPr>
          <a:xfrm>
            <a:off x="4955362" y="5435600"/>
            <a:ext cx="6952223" cy="646331"/>
          </a:xfrm>
          <a:prstGeom prst="rect">
            <a:avLst/>
          </a:prstGeom>
          <a:noFill/>
        </p:spPr>
        <p:txBody>
          <a:bodyPr wrap="square" rtlCol="0">
            <a:spAutoFit/>
          </a:bodyPr>
          <a:lstStyle/>
          <a:p>
            <a:r>
              <a:rPr lang="en-US" dirty="0">
                <a:solidFill>
                  <a:schemeClr val="accent2">
                    <a:lumMod val="75000"/>
                  </a:schemeClr>
                </a:solidFill>
              </a:rPr>
              <a:t>https://www.irishcentral.com/https://www.irishcentral.com/uploads/article/4427/cropped_MI-no-irish-sign-1.jpg?t=1526815369</a:t>
            </a:r>
          </a:p>
        </p:txBody>
      </p:sp>
    </p:spTree>
    <p:extLst>
      <p:ext uri="{BB962C8B-B14F-4D97-AF65-F5344CB8AC3E}">
        <p14:creationId xmlns:p14="http://schemas.microsoft.com/office/powerpoint/2010/main" val="2989058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Flowchart: Manual Input 5">
            <a:extLst>
              <a:ext uri="{FF2B5EF4-FFF2-40B4-BE49-F238E27FC236}">
                <a16:creationId xmlns:a16="http://schemas.microsoft.com/office/drawing/2014/main" id="{520D8D73-2C8B-4446-9F62-E1BCD1852D1A}"/>
              </a:ext>
            </a:extLst>
          </p:cNvPr>
          <p:cNvSpPr/>
          <p:nvPr/>
        </p:nvSpPr>
        <p:spPr>
          <a:xfrm rot="5400000" flipH="1">
            <a:off x="-259518" y="1098933"/>
            <a:ext cx="6165340" cy="4660127"/>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EF9F8-0A91-424D-A6D3-528B77EA0310}"/>
              </a:ext>
            </a:extLst>
          </p:cNvPr>
          <p:cNvSpPr>
            <a:spLocks noGrp="1"/>
          </p:cNvSpPr>
          <p:nvPr>
            <p:ph type="title"/>
          </p:nvPr>
        </p:nvSpPr>
        <p:spPr>
          <a:xfrm>
            <a:off x="808607" y="674571"/>
            <a:ext cx="4203045" cy="1375608"/>
          </a:xfrm>
        </p:spPr>
        <p:txBody>
          <a:bodyPr anchor="ctr">
            <a:normAutofit/>
          </a:bodyPr>
          <a:lstStyle/>
          <a:p>
            <a:r>
              <a:rPr lang="en-US" sz="4400" dirty="0">
                <a:solidFill>
                  <a:schemeClr val="accent2">
                    <a:lumMod val="75000"/>
                  </a:schemeClr>
                </a:solidFill>
              </a:rPr>
              <a:t>Transport</a:t>
            </a:r>
          </a:p>
        </p:txBody>
      </p:sp>
      <p:sp>
        <p:nvSpPr>
          <p:cNvPr id="10" name="Content Placeholder 9">
            <a:extLst>
              <a:ext uri="{FF2B5EF4-FFF2-40B4-BE49-F238E27FC236}">
                <a16:creationId xmlns:a16="http://schemas.microsoft.com/office/drawing/2014/main" id="{033EC798-C7EF-46E5-AC2A-A57BF56CC4A8}"/>
              </a:ext>
            </a:extLst>
          </p:cNvPr>
          <p:cNvSpPr>
            <a:spLocks noGrp="1"/>
          </p:cNvSpPr>
          <p:nvPr>
            <p:ph idx="1"/>
          </p:nvPr>
        </p:nvSpPr>
        <p:spPr>
          <a:xfrm>
            <a:off x="411244" y="1898249"/>
            <a:ext cx="3987136" cy="4285180"/>
          </a:xfrm>
        </p:spPr>
        <p:txBody>
          <a:bodyPr>
            <a:normAutofit lnSpcReduction="10000"/>
          </a:bodyPr>
          <a:lstStyle/>
          <a:p>
            <a:r>
              <a:rPr lang="en-US" dirty="0">
                <a:solidFill>
                  <a:schemeClr val="accent2">
                    <a:lumMod val="75000"/>
                  </a:schemeClr>
                </a:solidFill>
              </a:rPr>
              <a:t>“Native” Americans walked across the Bering Land Bridge</a:t>
            </a:r>
          </a:p>
          <a:p>
            <a:r>
              <a:rPr lang="en-US" dirty="0">
                <a:solidFill>
                  <a:schemeClr val="accent2">
                    <a:lumMod val="75000"/>
                  </a:schemeClr>
                </a:solidFill>
              </a:rPr>
              <a:t>The first Europeans came on sailing ships, some to conquer and loot, or “planted” to hold the conquest</a:t>
            </a:r>
          </a:p>
          <a:p>
            <a:pPr lvl="1"/>
            <a:r>
              <a:rPr lang="en-US" dirty="0">
                <a:solidFill>
                  <a:schemeClr val="accent2">
                    <a:lumMod val="75000"/>
                  </a:schemeClr>
                </a:solidFill>
              </a:rPr>
              <a:t>Many more sailed to escape from religious persecution and poverty</a:t>
            </a:r>
          </a:p>
          <a:p>
            <a:pPr lvl="1"/>
            <a:r>
              <a:rPr lang="en-US" dirty="0">
                <a:solidFill>
                  <a:schemeClr val="accent2">
                    <a:lumMod val="75000"/>
                  </a:schemeClr>
                </a:solidFill>
              </a:rPr>
              <a:t>Some were “imported” as slaves or forced labor</a:t>
            </a:r>
          </a:p>
          <a:p>
            <a:r>
              <a:rPr lang="en-US" dirty="0">
                <a:solidFill>
                  <a:schemeClr val="accent2">
                    <a:lumMod val="75000"/>
                  </a:schemeClr>
                </a:solidFill>
              </a:rPr>
              <a:t>Then immigrants came in steamships, mostly from Europe</a:t>
            </a:r>
          </a:p>
          <a:p>
            <a:r>
              <a:rPr lang="en-US" dirty="0">
                <a:solidFill>
                  <a:schemeClr val="accent2">
                    <a:lumMod val="75000"/>
                  </a:schemeClr>
                </a:solidFill>
              </a:rPr>
              <a:t>And now they fly in airplanes, many from Asia</a:t>
            </a:r>
          </a:p>
          <a:p>
            <a:pPr marL="0" indent="0">
              <a:buNone/>
            </a:pPr>
            <a:endParaRPr lang="en-US" dirty="0">
              <a:solidFill>
                <a:schemeClr val="bg1"/>
              </a:solidFill>
            </a:endParaRPr>
          </a:p>
        </p:txBody>
      </p:sp>
      <p:pic>
        <p:nvPicPr>
          <p:cNvPr id="7" name="Picture 6">
            <a:extLst>
              <a:ext uri="{FF2B5EF4-FFF2-40B4-BE49-F238E27FC236}">
                <a16:creationId xmlns:a16="http://schemas.microsoft.com/office/drawing/2014/main" id="{C7B2F5F4-E2CA-42FF-9250-BA98644A9FC1}"/>
              </a:ext>
            </a:extLst>
          </p:cNvPr>
          <p:cNvPicPr>
            <a:picLocks noChangeAspect="1"/>
          </p:cNvPicPr>
          <p:nvPr/>
        </p:nvPicPr>
        <p:blipFill>
          <a:blip r:embed="rId2"/>
          <a:stretch>
            <a:fillRect/>
          </a:stretch>
        </p:blipFill>
        <p:spPr>
          <a:xfrm>
            <a:off x="6319996" y="840571"/>
            <a:ext cx="5086350" cy="38195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8">
            <a:extLst>
              <a:ext uri="{FF2B5EF4-FFF2-40B4-BE49-F238E27FC236}">
                <a16:creationId xmlns:a16="http://schemas.microsoft.com/office/drawing/2014/main" id="{332272EB-DCE2-4D93-A29A-88DB70A3F5C8}"/>
              </a:ext>
            </a:extLst>
          </p:cNvPr>
          <p:cNvSpPr/>
          <p:nvPr/>
        </p:nvSpPr>
        <p:spPr>
          <a:xfrm>
            <a:off x="8701990" y="6183429"/>
            <a:ext cx="2775183" cy="369332"/>
          </a:xfrm>
          <a:prstGeom prst="rect">
            <a:avLst/>
          </a:prstGeom>
        </p:spPr>
        <p:txBody>
          <a:bodyPr wrap="none">
            <a:spAutoFit/>
          </a:bodyPr>
          <a:lstStyle/>
          <a:p>
            <a:r>
              <a:rPr lang="en-US" i="1" dirty="0">
                <a:solidFill>
                  <a:srgbClr val="646464"/>
                </a:solidFill>
                <a:latin typeface="arial" panose="020B0604020202020204" pitchFamily="34" charset="0"/>
              </a:rPr>
              <a:t>Photo: Susan Walsh, AP)</a:t>
            </a:r>
            <a:endParaRPr lang="en-US" dirty="0"/>
          </a:p>
        </p:txBody>
      </p:sp>
    </p:spTree>
    <p:extLst>
      <p:ext uri="{BB962C8B-B14F-4D97-AF65-F5344CB8AC3E}">
        <p14:creationId xmlns:p14="http://schemas.microsoft.com/office/powerpoint/2010/main" val="345488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EF21-C431-425B-9BAA-0374FE7485D1}"/>
              </a:ext>
            </a:extLst>
          </p:cNvPr>
          <p:cNvSpPr>
            <a:spLocks noGrp="1"/>
          </p:cNvSpPr>
          <p:nvPr>
            <p:ph type="title"/>
          </p:nvPr>
        </p:nvSpPr>
        <p:spPr>
          <a:xfrm>
            <a:off x="5536734" y="288796"/>
            <a:ext cx="3737268" cy="1320800"/>
          </a:xfrm>
        </p:spPr>
        <p:txBody>
          <a:bodyPr>
            <a:normAutofit/>
          </a:bodyPr>
          <a:lstStyle/>
          <a:p>
            <a:r>
              <a:rPr lang="en-US" sz="3300" dirty="0"/>
              <a:t>Literature Review</a:t>
            </a:r>
            <a:br>
              <a:rPr lang="en-US" sz="3300" dirty="0"/>
            </a:br>
            <a:r>
              <a:rPr lang="en-US" sz="3300" dirty="0"/>
              <a:t>— 5</a:t>
            </a:r>
            <a:r>
              <a:rPr lang="en-US" sz="3300" baseline="30000" dirty="0"/>
              <a:t>th</a:t>
            </a:r>
            <a:r>
              <a:rPr lang="en-US" sz="3300" dirty="0"/>
              <a:t> Example</a:t>
            </a:r>
          </a:p>
        </p:txBody>
      </p:sp>
      <p:sp>
        <p:nvSpPr>
          <p:cNvPr id="3" name="Content Placeholder 2">
            <a:extLst>
              <a:ext uri="{FF2B5EF4-FFF2-40B4-BE49-F238E27FC236}">
                <a16:creationId xmlns:a16="http://schemas.microsoft.com/office/drawing/2014/main" id="{0C0F2BAE-34F4-44E7-9FBC-0FA9952EA7FD}"/>
              </a:ext>
            </a:extLst>
          </p:cNvPr>
          <p:cNvSpPr>
            <a:spLocks noGrp="1"/>
          </p:cNvSpPr>
          <p:nvPr>
            <p:ph idx="1"/>
          </p:nvPr>
        </p:nvSpPr>
        <p:spPr>
          <a:xfrm>
            <a:off x="5209563" y="1785381"/>
            <a:ext cx="4064439" cy="3880773"/>
          </a:xfrm>
        </p:spPr>
        <p:txBody>
          <a:bodyPr>
            <a:normAutofit/>
          </a:bodyPr>
          <a:lstStyle/>
          <a:p>
            <a:r>
              <a:rPr lang="en-US" dirty="0"/>
              <a:t>The Airplane Immigrants are often highly skilled professionals, many of whom studied at USA universities and so were already rigorously selected to be the brightest and the best.</a:t>
            </a:r>
          </a:p>
          <a:p>
            <a:r>
              <a:rPr lang="en-US" dirty="0"/>
              <a:t>“…So many </a:t>
            </a:r>
            <a:r>
              <a:rPr lang="en-US" dirty="0" err="1"/>
              <a:t>Cambrige</a:t>
            </a:r>
            <a:r>
              <a:rPr lang="en-US" dirty="0"/>
              <a:t> Bengalis gathered on Saturday evenings, …the parents conversing in the Bengali their children don’t speak among themselves… They learn to roast turkeys, albeit rubbed with garlic and cumin and cayenne.”</a:t>
            </a:r>
          </a:p>
        </p:txBody>
      </p:sp>
      <p:pic>
        <p:nvPicPr>
          <p:cNvPr id="6" name="Picture 5" descr="A room filled with furniture and a fire place&#10;&#10;Description generated with high confidence">
            <a:extLst>
              <a:ext uri="{FF2B5EF4-FFF2-40B4-BE49-F238E27FC236}">
                <a16:creationId xmlns:a16="http://schemas.microsoft.com/office/drawing/2014/main" id="{75E8A1D8-BEBD-4016-AC90-FE01FE5A4189}"/>
              </a:ext>
            </a:extLst>
          </p:cNvPr>
          <p:cNvPicPr>
            <a:picLocks noChangeAspect="1"/>
          </p:cNvPicPr>
          <p:nvPr/>
        </p:nvPicPr>
        <p:blipFill rotWithShape="1">
          <a:blip r:embed="rId2"/>
          <a:srcRect l="20712" r="20289"/>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2"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B712071D-0A54-4D6D-98FD-3F0409462E44}"/>
              </a:ext>
            </a:extLst>
          </p:cNvPr>
          <p:cNvSpPr txBox="1"/>
          <p:nvPr/>
        </p:nvSpPr>
        <p:spPr>
          <a:xfrm>
            <a:off x="5176933" y="5841939"/>
            <a:ext cx="6284098" cy="646331"/>
          </a:xfrm>
          <a:prstGeom prst="rect">
            <a:avLst/>
          </a:prstGeom>
          <a:noFill/>
        </p:spPr>
        <p:txBody>
          <a:bodyPr wrap="square" rtlCol="0">
            <a:spAutoFit/>
          </a:bodyPr>
          <a:lstStyle/>
          <a:p>
            <a:r>
              <a:rPr lang="en-US" sz="1200" dirty="0" err="1"/>
              <a:t>Lahiri</a:t>
            </a:r>
            <a:r>
              <a:rPr lang="en-US" sz="1200" dirty="0"/>
              <a:t>, Jhumpa (2004). the namesake.  Houghton, Mifflin, Harcourt Publishing Company, 3 Park Avenue, 19</a:t>
            </a:r>
            <a:r>
              <a:rPr lang="en-US" sz="1200" baseline="30000" dirty="0"/>
              <a:t>th</a:t>
            </a:r>
            <a:r>
              <a:rPr lang="en-US" sz="1200" dirty="0"/>
              <a:t> Floor, New York, NY 10016.  ISBN: </a:t>
            </a:r>
            <a:r>
              <a:rPr lang="en-US" sz="1200" u="sng" dirty="0">
                <a:hlinkClick r:id="rId3" tooltip="Special:BookSources/0-395-92721-8"/>
              </a:rPr>
              <a:t>0-395-927218</a:t>
            </a:r>
            <a:r>
              <a:rPr lang="en-US" sz="1200" dirty="0"/>
              <a:t> </a:t>
            </a:r>
          </a:p>
          <a:p>
            <a:r>
              <a:rPr lang="en-US" sz="1200" dirty="0">
                <a:hlinkClick r:id="rId4"/>
              </a:rPr>
              <a:t>https://en.wikipedia.org/wiki/The_Namesake</a:t>
            </a:r>
            <a:r>
              <a:rPr lang="en-US" sz="1200" dirty="0"/>
              <a:t> </a:t>
            </a:r>
          </a:p>
        </p:txBody>
      </p:sp>
    </p:spTree>
    <p:extLst>
      <p:ext uri="{BB962C8B-B14F-4D97-AF65-F5344CB8AC3E}">
        <p14:creationId xmlns:p14="http://schemas.microsoft.com/office/powerpoint/2010/main" val="149715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69EC-C9F4-423E-BF68-ABB1E8908A8E}"/>
              </a:ext>
            </a:extLst>
          </p:cNvPr>
          <p:cNvSpPr>
            <a:spLocks noGrp="1"/>
          </p:cNvSpPr>
          <p:nvPr>
            <p:ph type="title"/>
          </p:nvPr>
        </p:nvSpPr>
        <p:spPr>
          <a:xfrm>
            <a:off x="677334" y="610994"/>
            <a:ext cx="3854528" cy="1278466"/>
          </a:xfrm>
        </p:spPr>
        <p:txBody>
          <a:bodyPr anchor="ctr">
            <a:normAutofit/>
          </a:bodyPr>
          <a:lstStyle/>
          <a:p>
            <a:pPr algn="ctr"/>
            <a:r>
              <a:rPr lang="en-US" sz="3200" b="1" dirty="0"/>
              <a:t>Welcome</a:t>
            </a:r>
          </a:p>
        </p:txBody>
      </p:sp>
      <p:sp>
        <p:nvSpPr>
          <p:cNvPr id="4" name="Text Placeholder 3">
            <a:extLst>
              <a:ext uri="{FF2B5EF4-FFF2-40B4-BE49-F238E27FC236}">
                <a16:creationId xmlns:a16="http://schemas.microsoft.com/office/drawing/2014/main" id="{9995CA05-6F3C-45F3-B46D-3BF1CA0F558E}"/>
              </a:ext>
            </a:extLst>
          </p:cNvPr>
          <p:cNvSpPr>
            <a:spLocks noGrp="1"/>
          </p:cNvSpPr>
          <p:nvPr>
            <p:ph type="body" sz="half" idx="2"/>
          </p:nvPr>
        </p:nvSpPr>
        <p:spPr>
          <a:xfrm>
            <a:off x="677334" y="1744002"/>
            <a:ext cx="3854528" cy="4503004"/>
          </a:xfrm>
        </p:spPr>
        <p:txBody>
          <a:bodyPr>
            <a:normAutofit lnSpcReduction="10000"/>
          </a:bodyPr>
          <a:lstStyle/>
          <a:p>
            <a:r>
              <a:rPr lang="en-US" sz="2000" dirty="0"/>
              <a:t>Colonists, immigrants, slaves, indentured workers, and refugees have been arriving in what is now the United States since the 16</a:t>
            </a:r>
            <a:r>
              <a:rPr lang="en-US" sz="2000" baseline="30000" dirty="0"/>
              <a:t>th</a:t>
            </a:r>
            <a:r>
              <a:rPr lang="en-US" sz="2000" dirty="0"/>
              <a:t> Century.  What next?</a:t>
            </a:r>
          </a:p>
          <a:p>
            <a:r>
              <a:rPr lang="en-US" sz="2000" dirty="0"/>
              <a:t>Assimilation or rejection. Prejudice.</a:t>
            </a:r>
          </a:p>
          <a:p>
            <a:r>
              <a:rPr lang="en-US" sz="2000" dirty="0"/>
              <a:t>What does it take to make this land into home, to convert a person’s everyday frame of reference away from the “Old Country” into unthinking acceptance of here and now?</a:t>
            </a:r>
          </a:p>
        </p:txBody>
      </p:sp>
      <p:pic>
        <p:nvPicPr>
          <p:cNvPr id="1026" name="Picture 2" descr="Image result for images of immigrants in american history">
            <a:extLst>
              <a:ext uri="{FF2B5EF4-FFF2-40B4-BE49-F238E27FC236}">
                <a16:creationId xmlns:a16="http://schemas.microsoft.com/office/drawing/2014/main" id="{EC5C571A-B28F-47AD-8F42-D804163A8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2" y="610994"/>
            <a:ext cx="6179805" cy="42013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16221B-30A8-4D45-8B37-BA83B8A009D9}"/>
              </a:ext>
            </a:extLst>
          </p:cNvPr>
          <p:cNvSpPr txBox="1"/>
          <p:nvPr/>
        </p:nvSpPr>
        <p:spPr>
          <a:xfrm>
            <a:off x="4732303" y="4884464"/>
            <a:ext cx="4570482" cy="954107"/>
          </a:xfrm>
          <a:prstGeom prst="rect">
            <a:avLst/>
          </a:prstGeom>
          <a:noFill/>
        </p:spPr>
        <p:txBody>
          <a:bodyPr wrap="none" rtlCol="0">
            <a:spAutoFit/>
          </a:bodyPr>
          <a:lstStyle/>
          <a:p>
            <a:r>
              <a:rPr lang="en-US" sz="1400" i="1" dirty="0"/>
              <a:t>An illustration of immigrants on the steerage deck of </a:t>
            </a:r>
          </a:p>
          <a:p>
            <a:r>
              <a:rPr lang="en-US" sz="1400" i="1" dirty="0"/>
              <a:t>an ocean steamer passing the Statue of Liberty from </a:t>
            </a:r>
          </a:p>
          <a:p>
            <a:r>
              <a:rPr lang="en-US" sz="1400" i="1" dirty="0"/>
              <a:t>Frank Leslie’s Illustrated Newspaper, July 2, 1887.</a:t>
            </a:r>
          </a:p>
          <a:p>
            <a:r>
              <a:rPr lang="en-US" sz="1400" i="1" dirty="0"/>
              <a:t>National Park Service, Statue of Liberty NM</a:t>
            </a:r>
            <a:endParaRPr lang="en-US" sz="1400" dirty="0"/>
          </a:p>
        </p:txBody>
      </p:sp>
    </p:spTree>
    <p:extLst>
      <p:ext uri="{BB962C8B-B14F-4D97-AF65-F5344CB8AC3E}">
        <p14:creationId xmlns:p14="http://schemas.microsoft.com/office/powerpoint/2010/main" val="3652132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C772-BD55-422C-9C21-99DC278094CF}"/>
              </a:ext>
            </a:extLst>
          </p:cNvPr>
          <p:cNvSpPr>
            <a:spLocks noGrp="1"/>
          </p:cNvSpPr>
          <p:nvPr>
            <p:ph type="title"/>
          </p:nvPr>
        </p:nvSpPr>
        <p:spPr>
          <a:xfrm>
            <a:off x="677334" y="609600"/>
            <a:ext cx="8596668" cy="756213"/>
          </a:xfrm>
        </p:spPr>
        <p:txBody>
          <a:bodyPr/>
          <a:lstStyle/>
          <a:p>
            <a:r>
              <a:rPr lang="en-US" dirty="0">
                <a:solidFill>
                  <a:schemeClr val="accent1">
                    <a:lumMod val="50000"/>
                  </a:schemeClr>
                </a:solidFill>
              </a:rPr>
              <a:t>For the record</a:t>
            </a:r>
          </a:p>
        </p:txBody>
      </p:sp>
      <p:pic>
        <p:nvPicPr>
          <p:cNvPr id="4" name="Picture 3">
            <a:extLst>
              <a:ext uri="{FF2B5EF4-FFF2-40B4-BE49-F238E27FC236}">
                <a16:creationId xmlns:a16="http://schemas.microsoft.com/office/drawing/2014/main" id="{1A49232A-18D2-4A7D-A302-643532E25591}"/>
              </a:ext>
            </a:extLst>
          </p:cNvPr>
          <p:cNvPicPr>
            <a:picLocks noChangeAspect="1"/>
          </p:cNvPicPr>
          <p:nvPr/>
        </p:nvPicPr>
        <p:blipFill>
          <a:blip r:embed="rId2"/>
          <a:stretch>
            <a:fillRect/>
          </a:stretch>
        </p:blipFill>
        <p:spPr>
          <a:xfrm>
            <a:off x="4975668" y="609600"/>
            <a:ext cx="4273335" cy="19471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43BF9C0C-952A-405E-8359-5E6DC466ECE7}"/>
              </a:ext>
            </a:extLst>
          </p:cNvPr>
          <p:cNvPicPr>
            <a:picLocks noChangeAspect="1"/>
          </p:cNvPicPr>
          <p:nvPr/>
        </p:nvPicPr>
        <p:blipFill>
          <a:blip r:embed="rId3"/>
          <a:stretch>
            <a:fillRect/>
          </a:stretch>
        </p:blipFill>
        <p:spPr>
          <a:xfrm>
            <a:off x="798652" y="3429000"/>
            <a:ext cx="7274718" cy="2971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4217DFCF-CF69-43C9-BFA7-C1D29C8C5DD6}"/>
              </a:ext>
            </a:extLst>
          </p:cNvPr>
          <p:cNvSpPr txBox="1"/>
          <p:nvPr/>
        </p:nvSpPr>
        <p:spPr>
          <a:xfrm>
            <a:off x="798652" y="1104203"/>
            <a:ext cx="2928395" cy="261610"/>
          </a:xfrm>
          <a:prstGeom prst="rect">
            <a:avLst/>
          </a:prstGeom>
          <a:noFill/>
        </p:spPr>
        <p:txBody>
          <a:bodyPr wrap="square" rtlCol="0">
            <a:spAutoFit/>
          </a:bodyPr>
          <a:lstStyle/>
          <a:p>
            <a:r>
              <a:rPr lang="en-US" sz="1100" dirty="0">
                <a:hlinkClick r:id="rId4"/>
              </a:rPr>
              <a:t>https://www.ethnologue.com/country/US</a:t>
            </a:r>
            <a:r>
              <a:rPr lang="en-US" sz="1100" dirty="0"/>
              <a:t> </a:t>
            </a:r>
          </a:p>
        </p:txBody>
      </p:sp>
    </p:spTree>
    <p:extLst>
      <p:ext uri="{BB962C8B-B14F-4D97-AF65-F5344CB8AC3E}">
        <p14:creationId xmlns:p14="http://schemas.microsoft.com/office/powerpoint/2010/main" val="3861892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36C74E-406E-43E9-AB05-3654B3F9EAFC}"/>
              </a:ext>
            </a:extLst>
          </p:cNvPr>
          <p:cNvSpPr>
            <a:spLocks noGrp="1"/>
          </p:cNvSpPr>
          <p:nvPr>
            <p:ph type="title"/>
          </p:nvPr>
        </p:nvSpPr>
        <p:spPr>
          <a:xfrm>
            <a:off x="6767071" y="244998"/>
            <a:ext cx="4927642" cy="1786359"/>
          </a:xfrm>
        </p:spPr>
        <p:txBody>
          <a:bodyPr anchor="ctr">
            <a:normAutofit/>
          </a:bodyPr>
          <a:lstStyle/>
          <a:p>
            <a:pPr>
              <a:lnSpc>
                <a:spcPct val="90000"/>
              </a:lnSpc>
            </a:pPr>
            <a:r>
              <a:rPr lang="en-US" sz="3100" dirty="0">
                <a:solidFill>
                  <a:srgbClr val="FFFFFF"/>
                </a:solidFill>
              </a:rPr>
              <a:t>We are being surpassed:  </a:t>
            </a:r>
            <a:br>
              <a:rPr lang="en-US" sz="3100" dirty="0">
                <a:solidFill>
                  <a:srgbClr val="FFFFFF"/>
                </a:solidFill>
              </a:rPr>
            </a:br>
            <a:r>
              <a:rPr lang="en-US" sz="3100" b="1" dirty="0">
                <a:solidFill>
                  <a:srgbClr val="FFFFFF"/>
                </a:solidFill>
              </a:rPr>
              <a:t>Canada’s Ruthlessly Smart Immigration Policy</a:t>
            </a:r>
            <a:endParaRPr lang="en-US" sz="3100" dirty="0">
              <a:solidFill>
                <a:srgbClr val="FFFFFF"/>
              </a:solidFill>
            </a:endParaRPr>
          </a:p>
        </p:txBody>
      </p:sp>
      <p:pic>
        <p:nvPicPr>
          <p:cNvPr id="4" name="Picture 3" descr="A screenshot of a cell phone&#10;&#10;Description generated with very high confidence">
            <a:extLst>
              <a:ext uri="{FF2B5EF4-FFF2-40B4-BE49-F238E27FC236}">
                <a16:creationId xmlns:a16="http://schemas.microsoft.com/office/drawing/2014/main" id="{6DC1716C-BA1C-40AD-9F90-8700A5BB3ACB}"/>
              </a:ext>
            </a:extLst>
          </p:cNvPr>
          <p:cNvPicPr>
            <a:picLocks noChangeAspect="1"/>
          </p:cNvPicPr>
          <p:nvPr/>
        </p:nvPicPr>
        <p:blipFill>
          <a:blip r:embed="rId2"/>
          <a:stretch>
            <a:fillRect/>
          </a:stretch>
        </p:blipFill>
        <p:spPr>
          <a:xfrm>
            <a:off x="1041911" y="1168399"/>
            <a:ext cx="3287453" cy="4610101"/>
          </a:xfrm>
          <a:prstGeom prst="rect">
            <a:avLst/>
          </a:prstGeom>
        </p:spPr>
      </p:pic>
      <p:sp>
        <p:nvSpPr>
          <p:cNvPr id="3" name="Content Placeholder 2">
            <a:extLst>
              <a:ext uri="{FF2B5EF4-FFF2-40B4-BE49-F238E27FC236}">
                <a16:creationId xmlns:a16="http://schemas.microsoft.com/office/drawing/2014/main" id="{9407E06C-A192-4EF5-8E86-B2EC0CB9563A}"/>
              </a:ext>
            </a:extLst>
          </p:cNvPr>
          <p:cNvSpPr>
            <a:spLocks noGrp="1"/>
          </p:cNvSpPr>
          <p:nvPr>
            <p:ph idx="1"/>
          </p:nvPr>
        </p:nvSpPr>
        <p:spPr>
          <a:xfrm>
            <a:off x="7181725" y="1909824"/>
            <a:ext cx="4512988" cy="4745620"/>
          </a:xfrm>
        </p:spPr>
        <p:txBody>
          <a:bodyPr anchor="t">
            <a:normAutofit fontScale="92500" lnSpcReduction="20000"/>
          </a:bodyPr>
          <a:lstStyle/>
          <a:p>
            <a:pPr>
              <a:lnSpc>
                <a:spcPct val="90000"/>
              </a:lnSpc>
            </a:pPr>
            <a:r>
              <a:rPr lang="en-US" sz="1900" dirty="0">
                <a:solidFill>
                  <a:schemeClr val="accent1">
                    <a:lumMod val="50000"/>
                  </a:schemeClr>
                </a:solidFill>
              </a:rPr>
              <a:t>Given the xenophobia now sweeping the rest of the West, Canadians’ openness might seem bizarrely magnanimous. In fact, it’s a reasonable attitude rooted in national interest. Canada’s foreign-born population is </a:t>
            </a:r>
            <a:r>
              <a:rPr lang="en-US" sz="1900" u="sng" dirty="0">
                <a:solidFill>
                  <a:schemeClr val="accent1">
                    <a:lumMod val="50000"/>
                  </a:schemeClr>
                </a:solidFill>
                <a:hlinkClick r:id="rId3">
                  <a:extLst>
                    <a:ext uri="{A12FA001-AC4F-418D-AE19-62706E023703}">
                      <ahyp:hlinkClr xmlns:ahyp="http://schemas.microsoft.com/office/drawing/2018/hyperlinkcolor" val="tx"/>
                    </a:ext>
                  </a:extLst>
                </a:hlinkClick>
              </a:rPr>
              <a:t>more educated than that of any other country on earth</a:t>
            </a:r>
            <a:r>
              <a:rPr lang="en-US" sz="1900" dirty="0">
                <a:solidFill>
                  <a:schemeClr val="accent1">
                    <a:lumMod val="50000"/>
                  </a:schemeClr>
                </a:solidFill>
              </a:rPr>
              <a:t>. Immigrants to Canada work harder, create more businesses and typically </a:t>
            </a:r>
            <a:r>
              <a:rPr lang="en-US" sz="1900" u="sng" dirty="0">
                <a:solidFill>
                  <a:schemeClr val="accent1">
                    <a:lumMod val="50000"/>
                  </a:schemeClr>
                </a:solidFill>
                <a:hlinkClick r:id="rId4">
                  <a:extLst>
                    <a:ext uri="{A12FA001-AC4F-418D-AE19-62706E023703}">
                      <ahyp:hlinkClr xmlns:ahyp="http://schemas.microsoft.com/office/drawing/2018/hyperlinkcolor" val="tx"/>
                    </a:ext>
                  </a:extLst>
                </a:hlinkClick>
              </a:rPr>
              <a:t>use fewer welfare dollars</a:t>
            </a:r>
            <a:r>
              <a:rPr lang="en-US" sz="1900" dirty="0">
                <a:solidFill>
                  <a:schemeClr val="accent1">
                    <a:lumMod val="50000"/>
                  </a:schemeClr>
                </a:solidFill>
              </a:rPr>
              <a:t> than do their native-born compatriots.</a:t>
            </a:r>
          </a:p>
          <a:p>
            <a:pPr>
              <a:lnSpc>
                <a:spcPct val="90000"/>
              </a:lnSpc>
            </a:pPr>
            <a:r>
              <a:rPr lang="en-US" sz="1900" dirty="0">
                <a:solidFill>
                  <a:schemeClr val="accent1">
                    <a:lumMod val="50000"/>
                  </a:schemeClr>
                </a:solidFill>
              </a:rPr>
              <a:t>Indeed, their contributions go all the way to the top. Two of the last three governors-general — Canada’s ceremonial heads of state — were born abroad (one in Haiti and one in Hong Kong), and the current cabinet has more Sikhs (four) than the cabinet of India. Quoted from</a:t>
            </a:r>
            <a:r>
              <a:rPr lang="en-US" sz="2100" dirty="0">
                <a:solidFill>
                  <a:schemeClr val="accent1">
                    <a:lumMod val="50000"/>
                  </a:schemeClr>
                </a:solidFill>
              </a:rPr>
              <a:t>: </a:t>
            </a:r>
            <a:r>
              <a:rPr lang="en-US" sz="1400" dirty="0">
                <a:solidFill>
                  <a:schemeClr val="accent1">
                    <a:lumMod val="50000"/>
                  </a:schemeClr>
                </a:solidFill>
              </a:rPr>
              <a:t> </a:t>
            </a:r>
            <a:r>
              <a:rPr lang="en-US" sz="1400" dirty="0">
                <a:solidFill>
                  <a:schemeClr val="accent1">
                    <a:lumMod val="50000"/>
                  </a:schemeClr>
                </a:solidFill>
                <a:hlinkClick r:id="rId5">
                  <a:extLst>
                    <a:ext uri="{A12FA001-AC4F-418D-AE19-62706E023703}">
                      <ahyp:hlinkClr xmlns:ahyp="http://schemas.microsoft.com/office/drawing/2018/hyperlinkcolor" val="tx"/>
                    </a:ext>
                  </a:extLst>
                </a:hlinkClick>
              </a:rPr>
              <a:t>https://www.nytimes.com/2017/06/28/opinion/canada-immigration-policy-trump.html</a:t>
            </a:r>
            <a:r>
              <a:rPr lang="en-US" sz="1400" dirty="0">
                <a:solidFill>
                  <a:schemeClr val="accent1">
                    <a:lumMod val="50000"/>
                  </a:schemeClr>
                </a:solidFill>
              </a:rPr>
              <a:t> </a:t>
            </a:r>
            <a:endParaRPr lang="en-US" sz="1300" dirty="0">
              <a:solidFill>
                <a:schemeClr val="accent1">
                  <a:lumMod val="50000"/>
                </a:schemeClr>
              </a:solidFill>
            </a:endParaRPr>
          </a:p>
        </p:txBody>
      </p:sp>
      <p:sp>
        <p:nvSpPr>
          <p:cNvPr id="5" name="TextBox 4">
            <a:extLst>
              <a:ext uri="{FF2B5EF4-FFF2-40B4-BE49-F238E27FC236}">
                <a16:creationId xmlns:a16="http://schemas.microsoft.com/office/drawing/2014/main" id="{D47E4D96-8128-4185-87F4-C50F3A340000}"/>
              </a:ext>
            </a:extLst>
          </p:cNvPr>
          <p:cNvSpPr txBox="1"/>
          <p:nvPr/>
        </p:nvSpPr>
        <p:spPr>
          <a:xfrm>
            <a:off x="1195601" y="5870046"/>
            <a:ext cx="3241060" cy="577081"/>
          </a:xfrm>
          <a:prstGeom prst="rect">
            <a:avLst/>
          </a:prstGeom>
          <a:noFill/>
        </p:spPr>
        <p:txBody>
          <a:bodyPr wrap="square" rtlCol="0">
            <a:spAutoFit/>
          </a:bodyPr>
          <a:lstStyle/>
          <a:p>
            <a:r>
              <a:rPr lang="en-US" sz="1050" dirty="0">
                <a:hlinkClick r:id="rId6"/>
              </a:rPr>
              <a:t>https://globalnews.ca/news/3836805/340k-immigrants-per-year-by-2020-government-unveils-new-immigration-targets/</a:t>
            </a:r>
            <a:r>
              <a:rPr lang="en-US" sz="1050" dirty="0"/>
              <a:t> </a:t>
            </a:r>
          </a:p>
        </p:txBody>
      </p:sp>
    </p:spTree>
    <p:extLst>
      <p:ext uri="{BB962C8B-B14F-4D97-AF65-F5344CB8AC3E}">
        <p14:creationId xmlns:p14="http://schemas.microsoft.com/office/powerpoint/2010/main" val="418033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891B-3B1E-442A-9B66-FFCAE53BD53C}"/>
              </a:ext>
            </a:extLst>
          </p:cNvPr>
          <p:cNvSpPr>
            <a:spLocks noGrp="1"/>
          </p:cNvSpPr>
          <p:nvPr>
            <p:ph type="title"/>
          </p:nvPr>
        </p:nvSpPr>
        <p:spPr/>
        <p:txBody>
          <a:bodyPr/>
          <a:lstStyle/>
          <a:p>
            <a:r>
              <a:rPr lang="en-US" u="sng" dirty="0">
                <a:solidFill>
                  <a:schemeClr val="accent2">
                    <a:lumMod val="75000"/>
                  </a:schemeClr>
                </a:solidFill>
              </a:rPr>
              <a:t>Acknowledgements</a:t>
            </a:r>
            <a:r>
              <a:rPr lang="en-US" dirty="0"/>
              <a:t> </a:t>
            </a:r>
          </a:p>
        </p:txBody>
      </p:sp>
      <p:sp>
        <p:nvSpPr>
          <p:cNvPr id="3" name="Content Placeholder 2">
            <a:extLst>
              <a:ext uri="{FF2B5EF4-FFF2-40B4-BE49-F238E27FC236}">
                <a16:creationId xmlns:a16="http://schemas.microsoft.com/office/drawing/2014/main" id="{2AFB3E5B-02CD-4E9E-8884-B04BC46E377C}"/>
              </a:ext>
            </a:extLst>
          </p:cNvPr>
          <p:cNvSpPr>
            <a:spLocks noGrp="1"/>
          </p:cNvSpPr>
          <p:nvPr>
            <p:ph idx="1"/>
          </p:nvPr>
        </p:nvSpPr>
        <p:spPr>
          <a:xfrm>
            <a:off x="677333" y="1632031"/>
            <a:ext cx="9161147" cy="4896092"/>
          </a:xfrm>
        </p:spPr>
        <p:txBody>
          <a:bodyPr>
            <a:normAutofit fontScale="92500" lnSpcReduction="10000"/>
          </a:bodyPr>
          <a:lstStyle/>
          <a:p>
            <a:r>
              <a:rPr lang="en-US" sz="2400" dirty="0"/>
              <a:t>The bibliographical citations, mostly from online sources, are on the pages near the items they reference.</a:t>
            </a:r>
          </a:p>
          <a:p>
            <a:r>
              <a:rPr lang="en-US" sz="2400" dirty="0"/>
              <a:t>Rob Wilcox has compiled my family genealogy and updates it every year or so, along with several others for his family and friends, as a contribution to the knowledge base in Ancestry.com, and I pay for our subscription to the international segment of Ancestry.com.  </a:t>
            </a:r>
            <a:r>
              <a:rPr lang="en-US" sz="2400" b="1" i="1" u="sng" dirty="0">
                <a:solidFill>
                  <a:srgbClr val="C00000"/>
                </a:solidFill>
              </a:rPr>
              <a:t>Copy and paste </a:t>
            </a:r>
            <a:r>
              <a:rPr lang="en-US" sz="2400" dirty="0"/>
              <a:t>URLs for Google Drive into your browser for the relevant online archives; however, the Ancestry.com won’t work unless you’re a member.</a:t>
            </a:r>
          </a:p>
          <a:p>
            <a:pPr lvl="1"/>
            <a:r>
              <a:rPr lang="en-US" sz="2000" dirty="0">
                <a:solidFill>
                  <a:schemeClr val="accent2">
                    <a:lumMod val="75000"/>
                  </a:schemeClr>
                </a:solidFill>
                <a:hlinkClick r:id="rId2">
                  <a:extLst>
                    <a:ext uri="{A12FA001-AC4F-418D-AE19-62706E023703}">
                      <ahyp:hlinkClr xmlns:ahyp="http://schemas.microsoft.com/office/drawing/2018/hyperlinkcolor" val="tx"/>
                    </a:ext>
                  </a:extLst>
                </a:hlinkClick>
              </a:rPr>
              <a:t>https://drive.google.com/drive/u/0/folders/0BzAxreAuL2eDb0VZM0lwUHV2cTQ</a:t>
            </a:r>
            <a:r>
              <a:rPr lang="en-US" sz="2000" dirty="0">
                <a:solidFill>
                  <a:schemeClr val="accent2">
                    <a:lumMod val="75000"/>
                  </a:schemeClr>
                </a:solidFill>
              </a:rPr>
              <a:t> </a:t>
            </a:r>
          </a:p>
          <a:p>
            <a:pPr lvl="1"/>
            <a:r>
              <a:rPr lang="en-US" sz="2000" dirty="0">
                <a:solidFill>
                  <a:schemeClr val="accent2">
                    <a:lumMod val="75000"/>
                  </a:schemeClr>
                </a:solidFill>
                <a:hlinkClick r:id="rId3">
                  <a:extLst>
                    <a:ext uri="{A12FA001-AC4F-418D-AE19-62706E023703}">
                      <ahyp:hlinkClr xmlns:ahyp="http://schemas.microsoft.com/office/drawing/2018/hyperlinkcolor" val="tx"/>
                    </a:ext>
                  </a:extLst>
                </a:hlinkClick>
              </a:rPr>
              <a:t>https://drive.google.com/drive/u/0/folders/0BzAxreAuL2eDOGtjN3RQTXpHMm8</a:t>
            </a:r>
            <a:r>
              <a:rPr lang="en-US" sz="2000" dirty="0">
                <a:solidFill>
                  <a:schemeClr val="accent2">
                    <a:lumMod val="75000"/>
                  </a:schemeClr>
                </a:solidFill>
              </a:rPr>
              <a:t> </a:t>
            </a:r>
          </a:p>
          <a:p>
            <a:pPr lvl="1"/>
            <a:r>
              <a:rPr lang="en-US" sz="2000" dirty="0">
                <a:solidFill>
                  <a:schemeClr val="accent2">
                    <a:lumMod val="75000"/>
                  </a:schemeClr>
                </a:solidFill>
                <a:hlinkClick r:id="rId4">
                  <a:extLst>
                    <a:ext uri="{A12FA001-AC4F-418D-AE19-62706E023703}">
                      <ahyp:hlinkClr xmlns:ahyp="http://schemas.microsoft.com/office/drawing/2018/hyperlinkcolor" val="tx"/>
                    </a:ext>
                  </a:extLst>
                </a:hlinkClick>
              </a:rPr>
              <a:t>https://www.ancestry.com/family-tree/tree/12795042/family</a:t>
            </a:r>
            <a:r>
              <a:rPr lang="en-US" sz="2000" dirty="0">
                <a:solidFill>
                  <a:schemeClr val="accent2">
                    <a:lumMod val="75000"/>
                  </a:schemeClr>
                </a:solidFill>
              </a:rPr>
              <a:t> </a:t>
            </a:r>
          </a:p>
          <a:p>
            <a:endParaRPr lang="en-US" dirty="0"/>
          </a:p>
        </p:txBody>
      </p:sp>
    </p:spTree>
    <p:extLst>
      <p:ext uri="{BB962C8B-B14F-4D97-AF65-F5344CB8AC3E}">
        <p14:creationId xmlns:p14="http://schemas.microsoft.com/office/powerpoint/2010/main" val="261551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17FE-823C-4A24-A909-D2526F3803C8}"/>
              </a:ext>
            </a:extLst>
          </p:cNvPr>
          <p:cNvSpPr>
            <a:spLocks noGrp="1"/>
          </p:cNvSpPr>
          <p:nvPr>
            <p:ph type="title"/>
          </p:nvPr>
        </p:nvSpPr>
        <p:spPr>
          <a:xfrm>
            <a:off x="2064690" y="599334"/>
            <a:ext cx="6198954" cy="632708"/>
          </a:xfrm>
        </p:spPr>
        <p:txBody>
          <a:bodyPr>
            <a:normAutofit fontScale="90000"/>
          </a:bodyPr>
          <a:lstStyle/>
          <a:p>
            <a:pPr algn="ctr"/>
            <a:r>
              <a:rPr lang="en-US" sz="3200" dirty="0"/>
              <a:t>Assimilation of Immigrants</a:t>
            </a:r>
            <a:br>
              <a:rPr lang="en-US" sz="2400" dirty="0"/>
            </a:br>
            <a:endParaRPr lang="en-US" sz="2400" dirty="0"/>
          </a:p>
        </p:txBody>
      </p:sp>
      <p:sp>
        <p:nvSpPr>
          <p:cNvPr id="4" name="Text Placeholder 3">
            <a:extLst>
              <a:ext uri="{FF2B5EF4-FFF2-40B4-BE49-F238E27FC236}">
                <a16:creationId xmlns:a16="http://schemas.microsoft.com/office/drawing/2014/main" id="{DC200220-C625-4CD4-BF18-5CD9A60CE5A3}"/>
              </a:ext>
            </a:extLst>
          </p:cNvPr>
          <p:cNvSpPr>
            <a:spLocks noGrp="1"/>
          </p:cNvSpPr>
          <p:nvPr>
            <p:ph type="body" sz="half" idx="2"/>
          </p:nvPr>
        </p:nvSpPr>
        <p:spPr>
          <a:xfrm>
            <a:off x="2523281" y="1238568"/>
            <a:ext cx="4891692" cy="4674993"/>
          </a:xfrm>
        </p:spPr>
        <p:txBody>
          <a:bodyPr>
            <a:normAutofit fontScale="85000" lnSpcReduction="10000"/>
          </a:bodyPr>
          <a:lstStyle/>
          <a:p>
            <a:r>
              <a:rPr lang="en-US" sz="2800" dirty="0"/>
              <a:t>Generally, the more generations pass, the greater the assimilation, both as to acceptance with ever-lessening prejudice by the current population, and the increasing feeling by newcomers of being at home.</a:t>
            </a:r>
          </a:p>
          <a:p>
            <a:r>
              <a:rPr lang="en-US" sz="2800" dirty="0"/>
              <a:t>Is the current widespread interest in genealogy and DNA ancestry testing a manifestation of a cultural </a:t>
            </a:r>
            <a:r>
              <a:rPr lang="en-US" sz="2800" u="sng" dirty="0"/>
              <a:t>pendulum</a:t>
            </a:r>
            <a:r>
              <a:rPr lang="en-US" sz="2800" dirty="0"/>
              <a:t>? Most who do this are proud of their once-scorned immigrant ancestors.</a:t>
            </a:r>
          </a:p>
        </p:txBody>
      </p:sp>
      <p:sp>
        <p:nvSpPr>
          <p:cNvPr id="6" name="TextBox 5">
            <a:extLst>
              <a:ext uri="{FF2B5EF4-FFF2-40B4-BE49-F238E27FC236}">
                <a16:creationId xmlns:a16="http://schemas.microsoft.com/office/drawing/2014/main" id="{31F07DBF-0A83-46AE-AB90-D8DF4CF0753E}"/>
              </a:ext>
            </a:extLst>
          </p:cNvPr>
          <p:cNvSpPr txBox="1"/>
          <p:nvPr/>
        </p:nvSpPr>
        <p:spPr>
          <a:xfrm>
            <a:off x="2662434" y="6051775"/>
            <a:ext cx="5601210" cy="369332"/>
          </a:xfrm>
          <a:prstGeom prst="rect">
            <a:avLst/>
          </a:prstGeom>
          <a:noFill/>
        </p:spPr>
        <p:txBody>
          <a:bodyPr wrap="square" rtlCol="0">
            <a:spAutoFit/>
          </a:bodyPr>
          <a:lstStyle/>
          <a:p>
            <a:r>
              <a:rPr lang="en-US" dirty="0">
                <a:hlinkClick r:id="rId2"/>
              </a:rPr>
              <a:t>https://en.wikipedia.org/wiki/Pendulum_clock</a:t>
            </a:r>
            <a:r>
              <a:rPr lang="en-US" dirty="0"/>
              <a:t> </a:t>
            </a:r>
          </a:p>
        </p:txBody>
      </p:sp>
      <p:pic>
        <p:nvPicPr>
          <p:cNvPr id="25" name="Picture 24" descr="A clock that is on display&#10;&#10;Description generated with very high confidence">
            <a:extLst>
              <a:ext uri="{FF2B5EF4-FFF2-40B4-BE49-F238E27FC236}">
                <a16:creationId xmlns:a16="http://schemas.microsoft.com/office/drawing/2014/main" id="{9CE8F9D6-8E70-4D9C-9BBB-76C6F5C4380C}"/>
              </a:ext>
            </a:extLst>
          </p:cNvPr>
          <p:cNvPicPr>
            <a:picLocks noChangeAspect="1"/>
          </p:cNvPicPr>
          <p:nvPr/>
        </p:nvPicPr>
        <p:blipFill>
          <a:blip r:embed="rId3"/>
          <a:stretch>
            <a:fillRect/>
          </a:stretch>
        </p:blipFill>
        <p:spPr>
          <a:xfrm>
            <a:off x="7806086" y="218973"/>
            <a:ext cx="3725265" cy="6461007"/>
          </a:xfrm>
          <a:prstGeom prst="rect">
            <a:avLst/>
          </a:prstGeom>
        </p:spPr>
      </p:pic>
      <p:pic>
        <p:nvPicPr>
          <p:cNvPr id="4098" name="Picture 2" descr="https://upload.wikimedia.org/wikipedia/commons/thumb/f/fd/Grandfather_clock_q.jpg/130px-Grandfather_clock_q.jpg">
            <a:extLst>
              <a:ext uri="{FF2B5EF4-FFF2-40B4-BE49-F238E27FC236}">
                <a16:creationId xmlns:a16="http://schemas.microsoft.com/office/drawing/2014/main" id="{70BD68D0-7718-44C2-898A-958EB5796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90" y="766476"/>
            <a:ext cx="1956121" cy="5913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6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23B13C-6868-4370-AFC0-B3EF55755F39}"/>
              </a:ext>
            </a:extLst>
          </p:cNvPr>
          <p:cNvSpPr/>
          <p:nvPr/>
        </p:nvSpPr>
        <p:spPr>
          <a:xfrm>
            <a:off x="196770" y="2046177"/>
            <a:ext cx="9884779" cy="45398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D1BD34-3CD4-46C1-8D88-710359D53B03}"/>
              </a:ext>
            </a:extLst>
          </p:cNvPr>
          <p:cNvSpPr txBox="1"/>
          <p:nvPr/>
        </p:nvSpPr>
        <p:spPr>
          <a:xfrm>
            <a:off x="257932" y="322355"/>
            <a:ext cx="9541192" cy="1569660"/>
          </a:xfrm>
          <a:prstGeom prst="rect">
            <a:avLst/>
          </a:prstGeom>
          <a:noFill/>
        </p:spPr>
        <p:txBody>
          <a:bodyPr wrap="square" rtlCol="0">
            <a:spAutoFit/>
          </a:bodyPr>
          <a:lstStyle/>
          <a:p>
            <a:r>
              <a:rPr lang="en-US" sz="2400" dirty="0"/>
              <a:t>There has been a good deal of scholarly research into assimilation, as shown in the Literature Review Example No. 2, but as much as possible this presentation will focus on the presenter’s family history of assimilation — a demo.  Some  highlights:</a:t>
            </a:r>
          </a:p>
        </p:txBody>
      </p:sp>
      <p:sp>
        <p:nvSpPr>
          <p:cNvPr id="7" name="TextBox 6">
            <a:extLst>
              <a:ext uri="{FF2B5EF4-FFF2-40B4-BE49-F238E27FC236}">
                <a16:creationId xmlns:a16="http://schemas.microsoft.com/office/drawing/2014/main" id="{88B385D5-2F71-4968-9D9A-A8E5616FB82D}"/>
              </a:ext>
            </a:extLst>
          </p:cNvPr>
          <p:cNvSpPr txBox="1"/>
          <p:nvPr/>
        </p:nvSpPr>
        <p:spPr>
          <a:xfrm>
            <a:off x="631678" y="2369307"/>
            <a:ext cx="4160520" cy="646331"/>
          </a:xfrm>
          <a:prstGeom prst="rect">
            <a:avLst/>
          </a:prstGeom>
          <a:noFill/>
        </p:spPr>
        <p:txBody>
          <a:bodyPr wrap="square" rtlCol="0">
            <a:spAutoFit/>
          </a:bodyPr>
          <a:lstStyle/>
          <a:p>
            <a:r>
              <a:rPr lang="en-US" dirty="0"/>
              <a:t>Richard Stout — Penelope Van </a:t>
            </a:r>
            <a:r>
              <a:rPr lang="en-US" dirty="0" err="1"/>
              <a:t>Princis</a:t>
            </a:r>
            <a:endParaRPr lang="en-US" dirty="0"/>
          </a:p>
          <a:p>
            <a:r>
              <a:rPr lang="en-US" dirty="0"/>
              <a:t>Married about 1643 in New Amsterdam</a:t>
            </a:r>
          </a:p>
        </p:txBody>
      </p:sp>
      <p:sp>
        <p:nvSpPr>
          <p:cNvPr id="8" name="TextBox 7">
            <a:extLst>
              <a:ext uri="{FF2B5EF4-FFF2-40B4-BE49-F238E27FC236}">
                <a16:creationId xmlns:a16="http://schemas.microsoft.com/office/drawing/2014/main" id="{1258254A-E4C2-42EE-9401-017ACBB099C2}"/>
              </a:ext>
            </a:extLst>
          </p:cNvPr>
          <p:cNvSpPr txBox="1"/>
          <p:nvPr/>
        </p:nvSpPr>
        <p:spPr>
          <a:xfrm>
            <a:off x="4737334" y="3340305"/>
            <a:ext cx="5435536" cy="923330"/>
          </a:xfrm>
          <a:prstGeom prst="rect">
            <a:avLst/>
          </a:prstGeom>
          <a:noFill/>
        </p:spPr>
        <p:txBody>
          <a:bodyPr wrap="square" rtlCol="0">
            <a:spAutoFit/>
          </a:bodyPr>
          <a:lstStyle/>
          <a:p>
            <a:pPr algn="ctr"/>
            <a:r>
              <a:rPr lang="en-US" dirty="0"/>
              <a:t>Robert Knowles Perry — Nellie Louise Young</a:t>
            </a:r>
          </a:p>
          <a:p>
            <a:pPr algn="ctr"/>
            <a:r>
              <a:rPr lang="en-US" dirty="0"/>
              <a:t>Married 1883, living in Cimarron</a:t>
            </a:r>
          </a:p>
          <a:p>
            <a:pPr algn="ctr"/>
            <a:r>
              <a:rPr lang="en-US" dirty="0"/>
              <a:t>(aka “No Man’s Land” now Oklahoma Panhandle)</a:t>
            </a:r>
          </a:p>
        </p:txBody>
      </p:sp>
      <p:grpSp>
        <p:nvGrpSpPr>
          <p:cNvPr id="13" name="Group 12">
            <a:extLst>
              <a:ext uri="{FF2B5EF4-FFF2-40B4-BE49-F238E27FC236}">
                <a16:creationId xmlns:a16="http://schemas.microsoft.com/office/drawing/2014/main" id="{18029A52-B24D-4636-841F-BEA48361A010}"/>
              </a:ext>
            </a:extLst>
          </p:cNvPr>
          <p:cNvGrpSpPr/>
          <p:nvPr/>
        </p:nvGrpSpPr>
        <p:grpSpPr>
          <a:xfrm>
            <a:off x="5989124" y="2119699"/>
            <a:ext cx="4238608" cy="895939"/>
            <a:chOff x="1232597" y="4255460"/>
            <a:chExt cx="4597549" cy="985533"/>
          </a:xfrm>
        </p:grpSpPr>
        <p:sp>
          <p:nvSpPr>
            <p:cNvPr id="10" name="TextBox 9">
              <a:extLst>
                <a:ext uri="{FF2B5EF4-FFF2-40B4-BE49-F238E27FC236}">
                  <a16:creationId xmlns:a16="http://schemas.microsoft.com/office/drawing/2014/main" id="{03043D22-85B9-4415-B3A5-6206D8BE1400}"/>
                </a:ext>
              </a:extLst>
            </p:cNvPr>
            <p:cNvSpPr txBox="1"/>
            <p:nvPr/>
          </p:nvSpPr>
          <p:spPr>
            <a:xfrm>
              <a:off x="1232597" y="4255460"/>
              <a:ext cx="2294615" cy="710964"/>
            </a:xfrm>
            <a:prstGeom prst="rect">
              <a:avLst/>
            </a:prstGeom>
            <a:noFill/>
          </p:spPr>
          <p:txBody>
            <a:bodyPr wrap="square" rtlCol="0">
              <a:spAutoFit/>
            </a:bodyPr>
            <a:lstStyle/>
            <a:p>
              <a:r>
                <a:rPr lang="en-US" dirty="0"/>
                <a:t>Edward Perry    — </a:t>
              </a:r>
            </a:p>
            <a:p>
              <a:r>
                <a:rPr lang="en-US" dirty="0"/>
                <a:t>of </a:t>
              </a:r>
              <a:r>
                <a:rPr lang="en-US" dirty="0" err="1"/>
                <a:t>Bridford</a:t>
              </a:r>
              <a:r>
                <a:rPr lang="en-US" dirty="0"/>
                <a:t>, Devon</a:t>
              </a:r>
            </a:p>
          </p:txBody>
        </p:sp>
        <p:sp>
          <p:nvSpPr>
            <p:cNvPr id="11" name="TextBox 10">
              <a:extLst>
                <a:ext uri="{FF2B5EF4-FFF2-40B4-BE49-F238E27FC236}">
                  <a16:creationId xmlns:a16="http://schemas.microsoft.com/office/drawing/2014/main" id="{BE6C3200-B5DC-4BE6-85FC-E29ACFC8F143}"/>
                </a:ext>
              </a:extLst>
            </p:cNvPr>
            <p:cNvSpPr txBox="1"/>
            <p:nvPr/>
          </p:nvSpPr>
          <p:spPr>
            <a:xfrm>
              <a:off x="3527212" y="4287025"/>
              <a:ext cx="2302934" cy="587574"/>
            </a:xfrm>
            <a:prstGeom prst="rect">
              <a:avLst/>
            </a:prstGeom>
            <a:noFill/>
          </p:spPr>
          <p:txBody>
            <a:bodyPr wrap="square" rtlCol="0">
              <a:spAutoFit/>
            </a:bodyPr>
            <a:lstStyle/>
            <a:p>
              <a:r>
                <a:rPr lang="en-US" dirty="0"/>
                <a:t>Mary Freeman</a:t>
              </a:r>
            </a:p>
            <a:p>
              <a:r>
                <a:rPr lang="en-US" dirty="0"/>
                <a:t>      of London</a:t>
              </a:r>
            </a:p>
          </p:txBody>
        </p:sp>
        <p:sp>
          <p:nvSpPr>
            <p:cNvPr id="12" name="TextBox 11">
              <a:extLst>
                <a:ext uri="{FF2B5EF4-FFF2-40B4-BE49-F238E27FC236}">
                  <a16:creationId xmlns:a16="http://schemas.microsoft.com/office/drawing/2014/main" id="{6D22AF29-201D-48A1-B5A6-4FE64FEDE3E0}"/>
                </a:ext>
              </a:extLst>
            </p:cNvPr>
            <p:cNvSpPr txBox="1"/>
            <p:nvPr/>
          </p:nvSpPr>
          <p:spPr>
            <a:xfrm>
              <a:off x="1464450" y="4871661"/>
              <a:ext cx="3646312" cy="369332"/>
            </a:xfrm>
            <a:prstGeom prst="rect">
              <a:avLst/>
            </a:prstGeom>
            <a:noFill/>
          </p:spPr>
          <p:txBody>
            <a:bodyPr wrap="square" rtlCol="0">
              <a:spAutoFit/>
            </a:bodyPr>
            <a:lstStyle/>
            <a:p>
              <a:r>
                <a:rPr lang="en-US" dirty="0"/>
                <a:t>Married 1653 in Sandwich, MA </a:t>
              </a:r>
            </a:p>
          </p:txBody>
        </p:sp>
      </p:grpSp>
      <p:sp>
        <p:nvSpPr>
          <p:cNvPr id="14" name="TextBox 13">
            <a:extLst>
              <a:ext uri="{FF2B5EF4-FFF2-40B4-BE49-F238E27FC236}">
                <a16:creationId xmlns:a16="http://schemas.microsoft.com/office/drawing/2014/main" id="{892F91D4-BED4-423E-A60A-9DBE0A47C553}"/>
              </a:ext>
            </a:extLst>
          </p:cNvPr>
          <p:cNvSpPr txBox="1"/>
          <p:nvPr/>
        </p:nvSpPr>
        <p:spPr>
          <a:xfrm>
            <a:off x="631678" y="3338767"/>
            <a:ext cx="3792816" cy="646331"/>
          </a:xfrm>
          <a:prstGeom prst="rect">
            <a:avLst/>
          </a:prstGeom>
          <a:noFill/>
        </p:spPr>
        <p:txBody>
          <a:bodyPr wrap="square" rtlCol="0">
            <a:spAutoFit/>
          </a:bodyPr>
          <a:lstStyle/>
          <a:p>
            <a:r>
              <a:rPr lang="en-US" dirty="0"/>
              <a:t>Isaiah Stout — Catherine Kennedy</a:t>
            </a:r>
          </a:p>
          <a:p>
            <a:r>
              <a:rPr lang="en-US" dirty="0"/>
              <a:t>Married 1773 in </a:t>
            </a:r>
            <a:r>
              <a:rPr lang="en-US" dirty="0" err="1"/>
              <a:t>Ringoes</a:t>
            </a:r>
            <a:r>
              <a:rPr lang="en-US" dirty="0"/>
              <a:t>, NJ</a:t>
            </a:r>
          </a:p>
        </p:txBody>
      </p:sp>
      <p:sp>
        <p:nvSpPr>
          <p:cNvPr id="15" name="TextBox 14">
            <a:extLst>
              <a:ext uri="{FF2B5EF4-FFF2-40B4-BE49-F238E27FC236}">
                <a16:creationId xmlns:a16="http://schemas.microsoft.com/office/drawing/2014/main" id="{B1D27838-6B6B-44D4-AE7E-82B030536EAD}"/>
              </a:ext>
            </a:extLst>
          </p:cNvPr>
          <p:cNvSpPr txBox="1"/>
          <p:nvPr/>
        </p:nvSpPr>
        <p:spPr>
          <a:xfrm>
            <a:off x="5817447" y="4450512"/>
            <a:ext cx="3928534" cy="646331"/>
          </a:xfrm>
          <a:prstGeom prst="rect">
            <a:avLst/>
          </a:prstGeom>
          <a:noFill/>
        </p:spPr>
        <p:txBody>
          <a:bodyPr wrap="square" rtlCol="0">
            <a:spAutoFit/>
          </a:bodyPr>
          <a:lstStyle/>
          <a:p>
            <a:pPr algn="ctr"/>
            <a:r>
              <a:rPr lang="en-US" dirty="0"/>
              <a:t>Arthur Choate Perry — Lucile Smith</a:t>
            </a:r>
          </a:p>
          <a:p>
            <a:pPr algn="ctr"/>
            <a:r>
              <a:rPr lang="en-US" dirty="0"/>
              <a:t>Married 1917 in Kansas City, MO</a:t>
            </a:r>
          </a:p>
        </p:txBody>
      </p:sp>
      <p:sp>
        <p:nvSpPr>
          <p:cNvPr id="16" name="TextBox 15">
            <a:extLst>
              <a:ext uri="{FF2B5EF4-FFF2-40B4-BE49-F238E27FC236}">
                <a16:creationId xmlns:a16="http://schemas.microsoft.com/office/drawing/2014/main" id="{481D5A17-87F4-4C7B-81B5-BD3DF2DD9856}"/>
              </a:ext>
            </a:extLst>
          </p:cNvPr>
          <p:cNvSpPr txBox="1"/>
          <p:nvPr/>
        </p:nvSpPr>
        <p:spPr>
          <a:xfrm>
            <a:off x="654504" y="4448974"/>
            <a:ext cx="4681190" cy="646331"/>
          </a:xfrm>
          <a:prstGeom prst="rect">
            <a:avLst/>
          </a:prstGeom>
          <a:noFill/>
        </p:spPr>
        <p:txBody>
          <a:bodyPr wrap="square" rtlCol="0">
            <a:spAutoFit/>
          </a:bodyPr>
          <a:lstStyle/>
          <a:p>
            <a:pPr algn="ctr"/>
            <a:r>
              <a:rPr lang="en-US" dirty="0"/>
              <a:t>George Walter Stout — Bernice </a:t>
            </a:r>
            <a:r>
              <a:rPr lang="en-US" dirty="0" err="1"/>
              <a:t>Burhans</a:t>
            </a:r>
            <a:endParaRPr lang="en-US" dirty="0"/>
          </a:p>
          <a:p>
            <a:pPr algn="ctr"/>
            <a:r>
              <a:rPr lang="en-US" dirty="0"/>
              <a:t>Married 1912 in New York, NY</a:t>
            </a:r>
          </a:p>
        </p:txBody>
      </p:sp>
      <p:sp>
        <p:nvSpPr>
          <p:cNvPr id="17" name="TextBox 16">
            <a:extLst>
              <a:ext uri="{FF2B5EF4-FFF2-40B4-BE49-F238E27FC236}">
                <a16:creationId xmlns:a16="http://schemas.microsoft.com/office/drawing/2014/main" id="{1D910567-12DF-4D74-A390-AE3321F7F625}"/>
              </a:ext>
            </a:extLst>
          </p:cNvPr>
          <p:cNvSpPr txBox="1"/>
          <p:nvPr/>
        </p:nvSpPr>
        <p:spPr>
          <a:xfrm>
            <a:off x="2995099" y="5276149"/>
            <a:ext cx="4097867" cy="646331"/>
          </a:xfrm>
          <a:prstGeom prst="rect">
            <a:avLst/>
          </a:prstGeom>
          <a:noFill/>
        </p:spPr>
        <p:txBody>
          <a:bodyPr wrap="square" rtlCol="0">
            <a:spAutoFit/>
          </a:bodyPr>
          <a:lstStyle/>
          <a:p>
            <a:pPr algn="ctr"/>
            <a:r>
              <a:rPr lang="en-US" dirty="0"/>
              <a:t> George Walter Stout II — Janet Perry</a:t>
            </a:r>
          </a:p>
          <a:p>
            <a:pPr algn="ctr"/>
            <a:r>
              <a:rPr lang="en-US" dirty="0"/>
              <a:t>Married 1943 In Hollywood, CA</a:t>
            </a:r>
          </a:p>
        </p:txBody>
      </p:sp>
      <p:sp>
        <p:nvSpPr>
          <p:cNvPr id="18" name="TextBox 17">
            <a:extLst>
              <a:ext uri="{FF2B5EF4-FFF2-40B4-BE49-F238E27FC236}">
                <a16:creationId xmlns:a16="http://schemas.microsoft.com/office/drawing/2014/main" id="{FCCD6303-14C8-4552-AAC0-ABDCD5848F9C}"/>
              </a:ext>
            </a:extLst>
          </p:cNvPr>
          <p:cNvSpPr txBox="1"/>
          <p:nvPr/>
        </p:nvSpPr>
        <p:spPr>
          <a:xfrm>
            <a:off x="3576578" y="6001645"/>
            <a:ext cx="3321934" cy="369332"/>
          </a:xfrm>
          <a:prstGeom prst="rect">
            <a:avLst/>
          </a:prstGeom>
          <a:noFill/>
        </p:spPr>
        <p:txBody>
          <a:bodyPr wrap="square" rtlCol="0">
            <a:spAutoFit/>
          </a:bodyPr>
          <a:lstStyle/>
          <a:p>
            <a:r>
              <a:rPr lang="en-US" dirty="0"/>
              <a:t>Judith Robert (Stout) Johnson</a:t>
            </a:r>
          </a:p>
        </p:txBody>
      </p:sp>
    </p:spTree>
    <p:extLst>
      <p:ext uri="{BB962C8B-B14F-4D97-AF65-F5344CB8AC3E}">
        <p14:creationId xmlns:p14="http://schemas.microsoft.com/office/powerpoint/2010/main" val="233370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6506D-F021-4E3F-8EBA-1FFA3BC618F4}"/>
              </a:ext>
            </a:extLst>
          </p:cNvPr>
          <p:cNvSpPr txBox="1"/>
          <p:nvPr/>
        </p:nvSpPr>
        <p:spPr>
          <a:xfrm>
            <a:off x="665450" y="1081486"/>
            <a:ext cx="9429526" cy="3970318"/>
          </a:xfrm>
          <a:prstGeom prst="rect">
            <a:avLst/>
          </a:prstGeom>
          <a:noFill/>
        </p:spPr>
        <p:txBody>
          <a:bodyPr wrap="square" rtlCol="0">
            <a:spAutoFit/>
          </a:bodyPr>
          <a:lstStyle/>
          <a:p>
            <a:r>
              <a:rPr lang="en-US" sz="2800" dirty="0"/>
              <a:t>In the 1600s, the European countries doing the colonizing often offered land patents or grants to those who would organize a new settlement, recruiting artisans and craftsmen and guards contracted to work for a time and thereafter be able to obtain land of their own.  My friend Rob who compiles genealogy records has found that the Stout branch of my ancestry has two notable examples deriving from The Netherlands.  One has to do with a family among the  colonists sponsored by Cornelis </a:t>
            </a:r>
            <a:r>
              <a:rPr lang="en-US" sz="2800" dirty="0" err="1"/>
              <a:t>Melyn</a:t>
            </a:r>
            <a:r>
              <a:rPr lang="en-US" sz="2800" dirty="0"/>
              <a:t>.</a:t>
            </a:r>
            <a:endParaRPr lang="en-US" dirty="0"/>
          </a:p>
        </p:txBody>
      </p:sp>
      <p:sp>
        <p:nvSpPr>
          <p:cNvPr id="4" name="TextBox 3">
            <a:extLst>
              <a:ext uri="{FF2B5EF4-FFF2-40B4-BE49-F238E27FC236}">
                <a16:creationId xmlns:a16="http://schemas.microsoft.com/office/drawing/2014/main" id="{2C7778D3-49E3-4B68-B1BC-1EFEEE5BB418}"/>
              </a:ext>
            </a:extLst>
          </p:cNvPr>
          <p:cNvSpPr txBox="1"/>
          <p:nvPr/>
        </p:nvSpPr>
        <p:spPr>
          <a:xfrm>
            <a:off x="665450" y="5399197"/>
            <a:ext cx="10234198"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Cornelis </a:t>
            </a:r>
            <a:r>
              <a:rPr lang="en-US" sz="1400" b="1" dirty="0" err="1"/>
              <a:t>Melyn</a:t>
            </a:r>
            <a:r>
              <a:rPr lang="en-US" sz="1400" dirty="0"/>
              <a:t> (1600 – c. 1662) was an early </a:t>
            </a:r>
            <a:r>
              <a:rPr lang="en-US" sz="1400" dirty="0">
                <a:hlinkClick r:id="rId2" tooltip="Netherlands"/>
              </a:rPr>
              <a:t>Dutch</a:t>
            </a:r>
            <a:r>
              <a:rPr lang="en-US" sz="1400" dirty="0"/>
              <a:t> settler in </a:t>
            </a:r>
            <a:r>
              <a:rPr lang="en-US" sz="1400" dirty="0">
                <a:hlinkClick r:id="rId3" tooltip="New Netherland"/>
              </a:rPr>
              <a:t>New Netherland</a:t>
            </a:r>
            <a:r>
              <a:rPr lang="en-US" sz="1400" dirty="0"/>
              <a:t> and </a:t>
            </a:r>
            <a:r>
              <a:rPr lang="en-US" sz="1400" dirty="0">
                <a:hlinkClick r:id="rId4" tooltip="Patroon"/>
              </a:rPr>
              <a:t>Patroon</a:t>
            </a:r>
            <a:r>
              <a:rPr lang="en-US" sz="1400" dirty="0"/>
              <a:t> of </a:t>
            </a:r>
            <a:r>
              <a:rPr lang="en-US" sz="1400" dirty="0">
                <a:hlinkClick r:id="rId5" tooltip="Staten Island"/>
              </a:rPr>
              <a:t>Staten Island</a:t>
            </a:r>
            <a:r>
              <a:rPr lang="en-US" sz="1400" dirty="0"/>
              <a:t>. He was the chairman of the </a:t>
            </a:r>
            <a:r>
              <a:rPr lang="en-US" sz="1400" dirty="0">
                <a:hlinkClick r:id="rId6" tooltip="Eight Men"/>
              </a:rPr>
              <a:t>council of eight men</a:t>
            </a:r>
            <a:r>
              <a:rPr lang="en-US" sz="1400" dirty="0"/>
              <a:t>, which was a part of early steps toward </a:t>
            </a:r>
            <a:r>
              <a:rPr lang="en-US" sz="1400" dirty="0">
                <a:hlinkClick r:id="rId7" tooltip="Representative democracy"/>
              </a:rPr>
              <a:t>representative democracy</a:t>
            </a:r>
            <a:r>
              <a:rPr lang="en-US" sz="1400" dirty="0"/>
              <a:t> in the </a:t>
            </a:r>
            <a:r>
              <a:rPr lang="en-US" sz="1400" dirty="0">
                <a:hlinkClick r:id="rId8" tooltip="Dutch Empire"/>
              </a:rPr>
              <a:t>Dutch colony</a:t>
            </a:r>
            <a:r>
              <a:rPr lang="en-US" sz="1400" dirty="0"/>
              <a:t>.  </a:t>
            </a:r>
            <a:endParaRPr lang="en-US" sz="1600" baseline="30000" dirty="0"/>
          </a:p>
          <a:p>
            <a:pPr algn="r"/>
            <a:r>
              <a:rPr lang="en-US" sz="1600" dirty="0">
                <a:solidFill>
                  <a:schemeClr val="accent1">
                    <a:lumMod val="50000"/>
                  </a:schemeClr>
                </a:solidFill>
                <a:hlinkClick r:id="rId9"/>
              </a:rPr>
              <a:t>https://en.m.wikipedia.org/wiki/Cornelis_Melyn</a:t>
            </a:r>
            <a:endParaRPr lang="en-US" sz="1600" baseline="30000" dirty="0">
              <a:solidFill>
                <a:schemeClr val="accent1">
                  <a:lumMod val="50000"/>
                </a:schemeClr>
              </a:solidFill>
            </a:endParaRPr>
          </a:p>
        </p:txBody>
      </p:sp>
      <p:sp>
        <p:nvSpPr>
          <p:cNvPr id="6" name="TextBox 5">
            <a:extLst>
              <a:ext uri="{FF2B5EF4-FFF2-40B4-BE49-F238E27FC236}">
                <a16:creationId xmlns:a16="http://schemas.microsoft.com/office/drawing/2014/main" id="{A43F264A-2030-4898-B2B2-F8F76206EA00}"/>
              </a:ext>
            </a:extLst>
          </p:cNvPr>
          <p:cNvSpPr txBox="1"/>
          <p:nvPr/>
        </p:nvSpPr>
        <p:spPr>
          <a:xfrm>
            <a:off x="665450" y="331572"/>
            <a:ext cx="6502400" cy="584775"/>
          </a:xfrm>
          <a:prstGeom prst="rect">
            <a:avLst/>
          </a:prstGeom>
          <a:noFill/>
        </p:spPr>
        <p:txBody>
          <a:bodyPr wrap="square" rtlCol="0">
            <a:spAutoFit/>
          </a:bodyPr>
          <a:lstStyle/>
          <a:p>
            <a:r>
              <a:rPr lang="en-US" sz="3200" dirty="0"/>
              <a:t>Literature Review – 1</a:t>
            </a:r>
            <a:r>
              <a:rPr lang="en-US" sz="3200" baseline="30000" dirty="0"/>
              <a:t>st</a:t>
            </a:r>
            <a:r>
              <a:rPr lang="en-US" sz="3200" dirty="0"/>
              <a:t> example</a:t>
            </a:r>
          </a:p>
        </p:txBody>
      </p:sp>
    </p:spTree>
    <p:extLst>
      <p:ext uri="{BB962C8B-B14F-4D97-AF65-F5344CB8AC3E}">
        <p14:creationId xmlns:p14="http://schemas.microsoft.com/office/powerpoint/2010/main" val="373406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145CBC-17A2-4CC7-B530-5007870A7DA4}"/>
              </a:ext>
            </a:extLst>
          </p:cNvPr>
          <p:cNvSpPr txBox="1"/>
          <p:nvPr/>
        </p:nvSpPr>
        <p:spPr>
          <a:xfrm>
            <a:off x="665449" y="331572"/>
            <a:ext cx="8388239" cy="584775"/>
          </a:xfrm>
          <a:prstGeom prst="rect">
            <a:avLst/>
          </a:prstGeom>
          <a:noFill/>
        </p:spPr>
        <p:txBody>
          <a:bodyPr wrap="square" rtlCol="0">
            <a:spAutoFit/>
          </a:bodyPr>
          <a:lstStyle/>
          <a:p>
            <a:r>
              <a:rPr lang="en-US" sz="3200" dirty="0"/>
              <a:t>Literature Review – 1</a:t>
            </a:r>
            <a:r>
              <a:rPr lang="en-US" sz="3200" baseline="30000" dirty="0"/>
              <a:t>st</a:t>
            </a:r>
            <a:r>
              <a:rPr lang="en-US" sz="3200" dirty="0"/>
              <a:t> example </a:t>
            </a:r>
            <a:r>
              <a:rPr lang="en-US" dirty="0"/>
              <a:t>(continued)</a:t>
            </a:r>
            <a:endParaRPr lang="en-US" sz="3200" dirty="0"/>
          </a:p>
        </p:txBody>
      </p:sp>
      <p:pic>
        <p:nvPicPr>
          <p:cNvPr id="4" name="Picture 3">
            <a:extLst>
              <a:ext uri="{FF2B5EF4-FFF2-40B4-BE49-F238E27FC236}">
                <a16:creationId xmlns:a16="http://schemas.microsoft.com/office/drawing/2014/main" id="{53A11051-1BD7-421F-99F0-F60B447D2F60}"/>
              </a:ext>
            </a:extLst>
          </p:cNvPr>
          <p:cNvPicPr>
            <a:picLocks noChangeAspect="1"/>
          </p:cNvPicPr>
          <p:nvPr/>
        </p:nvPicPr>
        <p:blipFill>
          <a:blip r:embed="rId2"/>
          <a:stretch>
            <a:fillRect/>
          </a:stretch>
        </p:blipFill>
        <p:spPr>
          <a:xfrm>
            <a:off x="755761" y="1153583"/>
            <a:ext cx="3138907" cy="5320181"/>
          </a:xfrm>
          <a:prstGeom prst="rect">
            <a:avLst/>
          </a:prstGeom>
        </p:spPr>
      </p:pic>
      <p:sp>
        <p:nvSpPr>
          <p:cNvPr id="5" name="TextBox 4">
            <a:extLst>
              <a:ext uri="{FF2B5EF4-FFF2-40B4-BE49-F238E27FC236}">
                <a16:creationId xmlns:a16="http://schemas.microsoft.com/office/drawing/2014/main" id="{D8FBEFE0-47AB-4D33-AA6D-81DFCE02E568}"/>
              </a:ext>
            </a:extLst>
          </p:cNvPr>
          <p:cNvSpPr txBox="1"/>
          <p:nvPr/>
        </p:nvSpPr>
        <p:spPr>
          <a:xfrm>
            <a:off x="4333741" y="1153584"/>
            <a:ext cx="6456179" cy="2277547"/>
          </a:xfrm>
          <a:prstGeom prst="rect">
            <a:avLst/>
          </a:prstGeom>
          <a:noFill/>
        </p:spPr>
        <p:txBody>
          <a:bodyPr wrap="square" rtlCol="0">
            <a:spAutoFit/>
          </a:bodyPr>
          <a:lstStyle/>
          <a:p>
            <a:r>
              <a:rPr lang="en-US" dirty="0" err="1"/>
              <a:t>Melyn's</a:t>
            </a:r>
            <a:r>
              <a:rPr lang="en-US" dirty="0"/>
              <a:t> role in history is recognized in a mural in the </a:t>
            </a:r>
            <a:r>
              <a:rPr lang="en-US" dirty="0">
                <a:hlinkClick r:id="rId3" tooltip="Staten Island Borough Hall"/>
              </a:rPr>
              <a:t>Staten Island Borough Hall</a:t>
            </a:r>
            <a:r>
              <a:rPr lang="en-US" dirty="0"/>
              <a:t> by </a:t>
            </a:r>
            <a:r>
              <a:rPr lang="en-US" dirty="0">
                <a:hlinkClick r:id="rId4" tooltip="Frederick Charles Stahr (page does not exist)"/>
              </a:rPr>
              <a:t>Frederick Charles </a:t>
            </a:r>
            <a:r>
              <a:rPr lang="en-US" dirty="0" err="1">
                <a:hlinkClick r:id="rId4" tooltip="Frederick Charles Stahr (page does not exist)"/>
              </a:rPr>
              <a:t>Stahr</a:t>
            </a:r>
            <a:r>
              <a:rPr lang="en-US" dirty="0"/>
              <a:t>  entitled </a:t>
            </a:r>
            <a:r>
              <a:rPr lang="en-US" i="1" dirty="0"/>
              <a:t>Cornelius </a:t>
            </a:r>
            <a:r>
              <a:rPr lang="en-US" i="1" dirty="0" err="1"/>
              <a:t>Melyn</a:t>
            </a:r>
            <a:r>
              <a:rPr lang="en-US" i="1" dirty="0"/>
              <a:t> Trades With the Indians</a:t>
            </a:r>
            <a:r>
              <a:rPr lang="en-US" dirty="0"/>
              <a:t>.</a:t>
            </a:r>
            <a:r>
              <a:rPr lang="en-US" baseline="30000" dirty="0">
                <a:hlinkClick r:id="rId5"/>
              </a:rPr>
              <a:t>[</a:t>
            </a:r>
            <a:endParaRPr lang="en-US" dirty="0"/>
          </a:p>
          <a:p>
            <a:endParaRPr lang="en-US" sz="2400" dirty="0"/>
          </a:p>
          <a:p>
            <a:r>
              <a:rPr lang="en-US" sz="1600" dirty="0"/>
              <a:t>“A major portion of Staten Island is granted to Melvin on 1641 by the Dutch West Indies Company. Between 1641 and 1655, colonies are continuously destroyed by Native Americans in conflict over the polices of the Dutch Governor General.”</a:t>
            </a:r>
          </a:p>
        </p:txBody>
      </p:sp>
      <p:sp>
        <p:nvSpPr>
          <p:cNvPr id="6" name="Rectangle 5">
            <a:extLst>
              <a:ext uri="{FF2B5EF4-FFF2-40B4-BE49-F238E27FC236}">
                <a16:creationId xmlns:a16="http://schemas.microsoft.com/office/drawing/2014/main" id="{64273404-90FC-432E-8F7F-516FB1510FAD}"/>
              </a:ext>
            </a:extLst>
          </p:cNvPr>
          <p:cNvSpPr/>
          <p:nvPr/>
        </p:nvSpPr>
        <p:spPr>
          <a:xfrm>
            <a:off x="4333741" y="3668368"/>
            <a:ext cx="7102498" cy="2677656"/>
          </a:xfrm>
          <a:prstGeom prst="rect">
            <a:avLst/>
          </a:prstGeom>
        </p:spPr>
        <p:txBody>
          <a:bodyPr wrap="square">
            <a:spAutoFit/>
          </a:bodyPr>
          <a:lstStyle/>
          <a:p>
            <a:r>
              <a:rPr lang="en-US" sz="2400" dirty="0"/>
              <a:t>After the Peach Tree War, </a:t>
            </a:r>
            <a:r>
              <a:rPr lang="en-US" sz="2400" dirty="0" err="1"/>
              <a:t>Melyn</a:t>
            </a:r>
            <a:r>
              <a:rPr lang="en-US" sz="2400" dirty="0"/>
              <a:t> and family left for the English </a:t>
            </a:r>
            <a:r>
              <a:rPr lang="en-US" sz="2400" dirty="0">
                <a:hlinkClick r:id="rId6" tooltip="New Haven Colony"/>
              </a:rPr>
              <a:t>New Haven Colony</a:t>
            </a:r>
            <a:r>
              <a:rPr lang="en-US" sz="2400" dirty="0"/>
              <a:t>, where he took an oath of allegiance to the English crown April 7, 1657. In 1659, he agreed with the West India Company to relinquish his right of Patroonship of Staten Island but was so capable that he became a prominent public servant for the British.</a:t>
            </a:r>
          </a:p>
        </p:txBody>
      </p:sp>
    </p:spTree>
    <p:extLst>
      <p:ext uri="{BB962C8B-B14F-4D97-AF65-F5344CB8AC3E}">
        <p14:creationId xmlns:p14="http://schemas.microsoft.com/office/powerpoint/2010/main" val="320454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AF679C-180E-4E00-BD33-C285B1531155}"/>
              </a:ext>
            </a:extLst>
          </p:cNvPr>
          <p:cNvSpPr txBox="1"/>
          <p:nvPr/>
        </p:nvSpPr>
        <p:spPr>
          <a:xfrm>
            <a:off x="665449" y="945978"/>
            <a:ext cx="9161457" cy="3231654"/>
          </a:xfrm>
          <a:prstGeom prst="rect">
            <a:avLst/>
          </a:prstGeom>
          <a:noFill/>
        </p:spPr>
        <p:txBody>
          <a:bodyPr wrap="square" rtlCol="0">
            <a:spAutoFit/>
          </a:bodyPr>
          <a:lstStyle/>
          <a:p>
            <a:r>
              <a:rPr lang="en-US" sz="2400" dirty="0"/>
              <a:t>I</a:t>
            </a:r>
            <a:r>
              <a:rPr lang="en-US" sz="2000" dirty="0"/>
              <a:t>n 1655, one of </a:t>
            </a:r>
            <a:r>
              <a:rPr lang="en-US" sz="2000" dirty="0" err="1"/>
              <a:t>Melyn's</a:t>
            </a:r>
            <a:r>
              <a:rPr lang="en-US" sz="2000" dirty="0"/>
              <a:t> colonists caught an Indian woman stealing a peach from his trees, and shot her dead; …this helped to ignite the “Peach Tree War,” where dozens of colonists were massacred and </a:t>
            </a:r>
            <a:r>
              <a:rPr lang="en-US" sz="2000" dirty="0" err="1"/>
              <a:t>Melyn</a:t>
            </a:r>
            <a:r>
              <a:rPr lang="en-US" sz="2000" dirty="0"/>
              <a:t> ransomed his family and the other survivors. </a:t>
            </a:r>
          </a:p>
          <a:p>
            <a:endParaRPr lang="en-US" sz="2000" dirty="0"/>
          </a:p>
          <a:p>
            <a:r>
              <a:rPr lang="en-US" sz="2000" dirty="0"/>
              <a:t>In one of these Indian attacks my ancestor, Jan Van </a:t>
            </a:r>
            <a:r>
              <a:rPr lang="en-US" sz="2000" dirty="0" err="1"/>
              <a:t>Zutphen</a:t>
            </a:r>
            <a:r>
              <a:rPr lang="en-US" sz="2000" dirty="0"/>
              <a:t>, was left orphaned. His descendants changed their last name to “Johnson” as (Dutch) New Amsterdam became (English) New York and the family sought to assimilate.  Mary Ann Johnson changed the Stouts from Baptists into pillars of the Dutch Reformed Church in </a:t>
            </a:r>
            <a:r>
              <a:rPr lang="en-US" sz="2000" dirty="0" err="1"/>
              <a:t>NewJersey</a:t>
            </a:r>
            <a:r>
              <a:rPr lang="en-US" sz="2000" dirty="0"/>
              <a:t>.</a:t>
            </a:r>
          </a:p>
        </p:txBody>
      </p:sp>
      <p:sp>
        <p:nvSpPr>
          <p:cNvPr id="3" name="TextBox 2">
            <a:extLst>
              <a:ext uri="{FF2B5EF4-FFF2-40B4-BE49-F238E27FC236}">
                <a16:creationId xmlns:a16="http://schemas.microsoft.com/office/drawing/2014/main" id="{91BCEE2C-CF46-4C17-9E55-C0AD40008962}"/>
              </a:ext>
            </a:extLst>
          </p:cNvPr>
          <p:cNvSpPr txBox="1"/>
          <p:nvPr/>
        </p:nvSpPr>
        <p:spPr>
          <a:xfrm>
            <a:off x="665449" y="331572"/>
            <a:ext cx="8388239" cy="584775"/>
          </a:xfrm>
          <a:prstGeom prst="rect">
            <a:avLst/>
          </a:prstGeom>
          <a:noFill/>
        </p:spPr>
        <p:txBody>
          <a:bodyPr wrap="square" rtlCol="0">
            <a:spAutoFit/>
          </a:bodyPr>
          <a:lstStyle/>
          <a:p>
            <a:r>
              <a:rPr lang="en-US" sz="3200" dirty="0"/>
              <a:t>Literature Review – 1</a:t>
            </a:r>
            <a:r>
              <a:rPr lang="en-US" sz="3200" baseline="30000" dirty="0"/>
              <a:t>st</a:t>
            </a:r>
            <a:r>
              <a:rPr lang="en-US" sz="3200" dirty="0"/>
              <a:t> example </a:t>
            </a:r>
            <a:r>
              <a:rPr lang="en-US" dirty="0"/>
              <a:t>(continued)</a:t>
            </a:r>
            <a:endParaRPr lang="en-US" sz="3200" dirty="0"/>
          </a:p>
        </p:txBody>
      </p:sp>
      <p:pic>
        <p:nvPicPr>
          <p:cNvPr id="4" name="Picture 3">
            <a:extLst>
              <a:ext uri="{FF2B5EF4-FFF2-40B4-BE49-F238E27FC236}">
                <a16:creationId xmlns:a16="http://schemas.microsoft.com/office/drawing/2014/main" id="{6AD5EAB2-2359-484E-8D54-2D1847598155}"/>
              </a:ext>
            </a:extLst>
          </p:cNvPr>
          <p:cNvPicPr>
            <a:picLocks noChangeAspect="1"/>
          </p:cNvPicPr>
          <p:nvPr/>
        </p:nvPicPr>
        <p:blipFill rotWithShape="1">
          <a:blip r:embed="rId2"/>
          <a:srcRect t="25126"/>
          <a:stretch/>
        </p:blipFill>
        <p:spPr>
          <a:xfrm>
            <a:off x="1151588" y="3819646"/>
            <a:ext cx="10437911" cy="2569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0809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9A87C-9B01-4622-A388-3C2EBEF293B4}"/>
              </a:ext>
            </a:extLst>
          </p:cNvPr>
          <p:cNvSpPr txBox="1"/>
          <p:nvPr/>
        </p:nvSpPr>
        <p:spPr>
          <a:xfrm>
            <a:off x="713232" y="721938"/>
            <a:ext cx="6766559" cy="5601533"/>
          </a:xfrm>
          <a:prstGeom prst="rect">
            <a:avLst/>
          </a:prstGeom>
          <a:noFill/>
        </p:spPr>
        <p:txBody>
          <a:bodyPr wrap="square" rtlCol="0">
            <a:spAutoFit/>
          </a:bodyPr>
          <a:lstStyle/>
          <a:p>
            <a:r>
              <a:rPr lang="en-US" sz="2000" dirty="0"/>
              <a:t>Richard Stout apparently first served as a mercenary officer for the Dutch in New Amsterdam, then for the Coney Island settlement of Lady Moody in Gravesend (Brooklyn, NY).  “The land grant was given to thirty-nine principals among Lady Moody's group, among them both individuals and heads of households. These principals were known as 'patentees’.”</a:t>
            </a:r>
          </a:p>
          <a:p>
            <a:endParaRPr lang="en-US" sz="1100" dirty="0"/>
          </a:p>
          <a:p>
            <a:r>
              <a:rPr lang="en-US" sz="2000" dirty="0"/>
              <a:t>Lady Moody was the wealthy, educated, well-connected and eminently capable widow of a baronet, Sir Henry Moody. She also was a kinswoman of Oliver Cromwell… She had settled first in Salem, MA, but held differing religious views.</a:t>
            </a:r>
          </a:p>
          <a:p>
            <a:r>
              <a:rPr lang="en-US" sz="1600" dirty="0">
                <a:hlinkClick r:id="rId2"/>
              </a:rPr>
              <a:t>http://www.heartofconeyisland.com/early-coney-island-history.html</a:t>
            </a:r>
            <a:r>
              <a:rPr lang="en-US" sz="1600" dirty="0"/>
              <a:t> </a:t>
            </a:r>
          </a:p>
          <a:p>
            <a:endParaRPr lang="en-US" sz="1100" dirty="0"/>
          </a:p>
          <a:p>
            <a:r>
              <a:rPr lang="en-US" sz="2000" dirty="0"/>
              <a:t>Here, Richard Stout prospered as a patentee/landowner, and his family increased, but he struck deals with the Indians in New Jersey for large tracts of land, and the family relocated there.</a:t>
            </a:r>
          </a:p>
        </p:txBody>
      </p:sp>
      <p:sp>
        <p:nvSpPr>
          <p:cNvPr id="4" name="TextBox 3">
            <a:extLst>
              <a:ext uri="{FF2B5EF4-FFF2-40B4-BE49-F238E27FC236}">
                <a16:creationId xmlns:a16="http://schemas.microsoft.com/office/drawing/2014/main" id="{C2F5AEF7-7187-4394-800F-688D4BECD4C3}"/>
              </a:ext>
            </a:extLst>
          </p:cNvPr>
          <p:cNvSpPr txBox="1"/>
          <p:nvPr/>
        </p:nvSpPr>
        <p:spPr>
          <a:xfrm>
            <a:off x="7685545" y="466198"/>
            <a:ext cx="3154907" cy="1323439"/>
          </a:xfrm>
          <a:prstGeom prst="rect">
            <a:avLst/>
          </a:prstGeom>
          <a:noFill/>
        </p:spPr>
        <p:txBody>
          <a:bodyPr wrap="square" rtlCol="0">
            <a:spAutoFit/>
          </a:bodyPr>
          <a:lstStyle/>
          <a:p>
            <a:r>
              <a:rPr lang="en-US" sz="4000" dirty="0">
                <a:solidFill>
                  <a:schemeClr val="accent2">
                    <a:lumMod val="75000"/>
                  </a:schemeClr>
                </a:solidFill>
              </a:rPr>
              <a:t>The Stout Patriarch</a:t>
            </a:r>
          </a:p>
        </p:txBody>
      </p:sp>
      <p:pic>
        <p:nvPicPr>
          <p:cNvPr id="5" name="Picture 4">
            <a:extLst>
              <a:ext uri="{FF2B5EF4-FFF2-40B4-BE49-F238E27FC236}">
                <a16:creationId xmlns:a16="http://schemas.microsoft.com/office/drawing/2014/main" id="{802FCEC4-2C68-4A2B-A8D0-55EC59922C7D}"/>
              </a:ext>
            </a:extLst>
          </p:cNvPr>
          <p:cNvPicPr>
            <a:picLocks noChangeAspect="1"/>
          </p:cNvPicPr>
          <p:nvPr/>
        </p:nvPicPr>
        <p:blipFill>
          <a:blip r:embed="rId3"/>
          <a:stretch>
            <a:fillRect/>
          </a:stretch>
        </p:blipFill>
        <p:spPr>
          <a:xfrm>
            <a:off x="7908090" y="1592738"/>
            <a:ext cx="3894143" cy="45243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8695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50</TotalTime>
  <Words>3427</Words>
  <Application>Microsoft Office PowerPoint</Application>
  <PresentationFormat>Widescreen</PresentationFormat>
  <Paragraphs>202</Paragraphs>
  <Slides>32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LatoWeb</vt:lpstr>
      <vt:lpstr>Trebuchet MS</vt:lpstr>
      <vt:lpstr>Wingdings 3</vt:lpstr>
      <vt:lpstr>Facet</vt:lpstr>
      <vt:lpstr>PowerPoint Presentation</vt:lpstr>
      <vt:lpstr>Assimilation</vt:lpstr>
      <vt:lpstr>Welcome</vt:lpstr>
      <vt:lpstr>Assimilation of Immigrants </vt:lpstr>
      <vt:lpstr>PowerPoint Presentation</vt:lpstr>
      <vt:lpstr>PowerPoint Presentation</vt:lpstr>
      <vt:lpstr>PowerPoint Presentation</vt:lpstr>
      <vt:lpstr>PowerPoint Presentation</vt:lpstr>
      <vt:lpstr>PowerPoint Presentation</vt:lpstr>
      <vt:lpstr>PowerPoint Presentation</vt:lpstr>
      <vt:lpstr>The Stout Matriarch https://en.wikipedia.org/wiki/Penelope_Stout</vt:lpstr>
      <vt:lpstr>Those were examples of immigrants rejected by the native inhabitants in their new country but persevering; various other immigrants at various instances gave up and went back to the Old Countries; however, some — even most — assimilated.</vt:lpstr>
      <vt:lpstr>PowerPoint Presentation</vt:lpstr>
      <vt:lpstr>PowerPoint Presentation</vt:lpstr>
      <vt:lpstr>Primogeniture produced many landless younger sons.  Free Land was a driving force behind voluntary immigration; there was no such thing in the Old Countries.  It was difficult to even buy land except as a smallholder; land in large chunks was reserved one way or another for “The Gentry,” who kept their smaller neighbors “in their place” by fair means or foul.</vt:lpstr>
      <vt:lpstr>“Buy land.  They ain’t making any more of the stuff.”  Will Rogers (not a relative)</vt:lpstr>
      <vt:lpstr>Less than voluntary immigration</vt:lpstr>
      <vt:lpstr>Military service in the Colonies — Alexander Young </vt:lpstr>
      <vt:lpstr>Refugees — War, famine, pogroms, and hopelessness forced others to emigrate — and assimilation after arrival could not possibly be onerous enough to matter, at least to that generation...</vt:lpstr>
      <vt:lpstr>Political barriers to immigration are nothing new</vt:lpstr>
      <vt:lpstr>Slavery — gone but not forgotten.  Assimilation in America  — civil rights — is incomplete to this day.  That’s disgraceful.</vt:lpstr>
      <vt:lpstr>The Green Book – a true story and not that long ago </vt:lpstr>
      <vt:lpstr>No Man’s Land Cimarron Chronicles, Saga of the Open Range</vt:lpstr>
      <vt:lpstr>Was assimilation always easy? Seldom.</vt:lpstr>
      <vt:lpstr>Prejudice against immigrants by my family</vt:lpstr>
      <vt:lpstr>Progression of assimilation from ugly death to prejudice </vt:lpstr>
      <vt:lpstr>Should assimilation be total, then?  Everybody indistinguishable as to morphology, accent, and culture?  No! What a waste! </vt:lpstr>
      <vt:lpstr>Transport</vt:lpstr>
      <vt:lpstr>Literature Review — 5th Example</vt:lpstr>
      <vt:lpstr>For the record</vt:lpstr>
      <vt:lpstr>We are being surpassed:   Canada’s Ruthlessly Smart Immigration Policy</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Johnson</dc:creator>
  <cp:lastModifiedBy>Judy Johnson</cp:lastModifiedBy>
  <cp:revision>6</cp:revision>
  <dcterms:created xsi:type="dcterms:W3CDTF">2019-02-12T18:26:26Z</dcterms:created>
  <dcterms:modified xsi:type="dcterms:W3CDTF">2019-02-12T20:14:55Z</dcterms:modified>
</cp:coreProperties>
</file>